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608" r:id="rId6"/>
    <p:sldId id="609" r:id="rId7"/>
    <p:sldId id="611" r:id="rId8"/>
    <p:sldId id="606" r:id="rId9"/>
    <p:sldId id="261" r:id="rId10"/>
    <p:sldId id="587" r:id="rId11"/>
    <p:sldId id="589" r:id="rId12"/>
    <p:sldId id="593" r:id="rId13"/>
    <p:sldId id="595" r:id="rId14"/>
    <p:sldId id="591" r:id="rId15"/>
    <p:sldId id="602" r:id="rId16"/>
    <p:sldId id="603" r:id="rId17"/>
    <p:sldId id="604" r:id="rId18"/>
    <p:sldId id="581" r:id="rId19"/>
    <p:sldId id="583" r:id="rId20"/>
    <p:sldId id="584" r:id="rId21"/>
    <p:sldId id="582" r:id="rId22"/>
    <p:sldId id="580" r:id="rId23"/>
    <p:sldId id="601" r:id="rId24"/>
    <p:sldId id="613" r:id="rId25"/>
    <p:sldId id="614" r:id="rId26"/>
    <p:sldId id="596" r:id="rId27"/>
    <p:sldId id="568" r:id="rId28"/>
    <p:sldId id="598" r:id="rId29"/>
    <p:sldId id="597" r:id="rId30"/>
    <p:sldId id="5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5"/>
    <a:srgbClr val="D0DAEB"/>
    <a:srgbClr val="FFC000"/>
    <a:srgbClr val="33CC33"/>
    <a:srgbClr val="000000"/>
    <a:srgbClr val="BDD7EE"/>
    <a:srgbClr val="66CCFF"/>
    <a:srgbClr val="2F74B5"/>
    <a:srgbClr val="CACAC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84"/>
      </p:cViewPr>
      <p:guideLst>
        <p:guide orient="horz" pos="479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 Gurtner" userId="ed01d956-8b0a-4766-9483-67681713599b" providerId="ADAL" clId="{2D08144A-8523-4360-87BD-FE29F30B16AD}"/>
    <pc:docChg chg="undo custSel delSld modSld">
      <pc:chgData name="Gerald Gurtner" userId="ed01d956-8b0a-4766-9483-67681713599b" providerId="ADAL" clId="{2D08144A-8523-4360-87BD-FE29F30B16AD}" dt="2017-11-24T15:00:06.453" v="243" actId="2696"/>
      <pc:docMkLst>
        <pc:docMk/>
      </pc:docMkLst>
      <pc:sldChg chg="addSp modSp">
        <pc:chgData name="Gerald Gurtner" userId="ed01d956-8b0a-4766-9483-67681713599b" providerId="ADAL" clId="{2D08144A-8523-4360-87BD-FE29F30B16AD}" dt="2017-11-24T14:58:22.385" v="236" actId="1076"/>
        <pc:sldMkLst>
          <pc:docMk/>
          <pc:sldMk cId="3452419311" sldId="584"/>
        </pc:sldMkLst>
        <pc:spChg chg="add mod">
          <ac:chgData name="Gerald Gurtner" userId="ed01d956-8b0a-4766-9483-67681713599b" providerId="ADAL" clId="{2D08144A-8523-4360-87BD-FE29F30B16AD}" dt="2017-11-24T14:57:15.165" v="166" actId="1076"/>
          <ac:spMkLst>
            <pc:docMk/>
            <pc:sldMk cId="3452419311" sldId="584"/>
            <ac:spMk id="6" creationId="{38C80CA0-AF7E-4020-934A-65C43A5691F3}"/>
          </ac:spMkLst>
        </pc:spChg>
        <pc:spChg chg="add mod">
          <ac:chgData name="Gerald Gurtner" userId="ed01d956-8b0a-4766-9483-67681713599b" providerId="ADAL" clId="{2D08144A-8523-4360-87BD-FE29F30B16AD}" dt="2017-11-24T14:57:57.425" v="193" actId="1076"/>
          <ac:spMkLst>
            <pc:docMk/>
            <pc:sldMk cId="3452419311" sldId="584"/>
            <ac:spMk id="7" creationId="{9FC05598-E3EF-49BC-B71D-D3B76481FAB8}"/>
          </ac:spMkLst>
        </pc:spChg>
        <pc:spChg chg="add mod">
          <ac:chgData name="Gerald Gurtner" userId="ed01d956-8b0a-4766-9483-67681713599b" providerId="ADAL" clId="{2D08144A-8523-4360-87BD-FE29F30B16AD}" dt="2017-11-24T14:57:49.251" v="192" actId="1076"/>
          <ac:spMkLst>
            <pc:docMk/>
            <pc:sldMk cId="3452419311" sldId="584"/>
            <ac:spMk id="8" creationId="{E527145F-9D4C-41AD-8556-B96E41A35478}"/>
          </ac:spMkLst>
        </pc:spChg>
        <pc:spChg chg="add mod">
          <ac:chgData name="Gerald Gurtner" userId="ed01d956-8b0a-4766-9483-67681713599b" providerId="ADAL" clId="{2D08144A-8523-4360-87BD-FE29F30B16AD}" dt="2017-11-24T14:58:22.385" v="236" actId="1076"/>
          <ac:spMkLst>
            <pc:docMk/>
            <pc:sldMk cId="3452419311" sldId="584"/>
            <ac:spMk id="9" creationId="{138393D8-BCBD-4BBD-BF19-4D538A1416A4}"/>
          </ac:spMkLst>
        </pc:spChg>
      </pc:sldChg>
      <pc:sldChg chg="modSp">
        <pc:chgData name="Gerald Gurtner" userId="ed01d956-8b0a-4766-9483-67681713599b" providerId="ADAL" clId="{2D08144A-8523-4360-87BD-FE29F30B16AD}" dt="2017-11-24T14:54:00.351" v="154" actId="113"/>
        <pc:sldMkLst>
          <pc:docMk/>
          <pc:sldMk cId="3725654816" sldId="587"/>
        </pc:sldMkLst>
        <pc:spChg chg="mod">
          <ac:chgData name="Gerald Gurtner" userId="ed01d956-8b0a-4766-9483-67681713599b" providerId="ADAL" clId="{2D08144A-8523-4360-87BD-FE29F30B16AD}" dt="2017-11-24T14:54:00.351" v="154" actId="113"/>
          <ac:spMkLst>
            <pc:docMk/>
            <pc:sldMk cId="3725654816" sldId="587"/>
            <ac:spMk id="11" creationId="{15860D2A-137B-4E3B-B79B-86A458CA2692}"/>
          </ac:spMkLst>
        </pc:spChg>
      </pc:sldChg>
      <pc:sldChg chg="modSp">
        <pc:chgData name="Gerald Gurtner" userId="ed01d956-8b0a-4766-9483-67681713599b" providerId="ADAL" clId="{2D08144A-8523-4360-87BD-FE29F30B16AD}" dt="2017-11-24T14:54:43.985" v="156" actId="20577"/>
        <pc:sldMkLst>
          <pc:docMk/>
          <pc:sldMk cId="1917267761" sldId="591"/>
        </pc:sldMkLst>
        <pc:spChg chg="mod">
          <ac:chgData name="Gerald Gurtner" userId="ed01d956-8b0a-4766-9483-67681713599b" providerId="ADAL" clId="{2D08144A-8523-4360-87BD-FE29F30B16AD}" dt="2017-11-24T14:54:43.985" v="156" actId="20577"/>
          <ac:spMkLst>
            <pc:docMk/>
            <pc:sldMk cId="1917267761" sldId="591"/>
            <ac:spMk id="12" creationId="{5495A240-B08B-4D4F-B5CE-CF6EA64A45A1}"/>
          </ac:spMkLst>
        </pc:spChg>
      </pc:sldChg>
      <pc:sldChg chg="modSp">
        <pc:chgData name="Gerald Gurtner" userId="ed01d956-8b0a-4766-9483-67681713599b" providerId="ADAL" clId="{2D08144A-8523-4360-87BD-FE29F30B16AD}" dt="2017-11-24T14:53:45.609" v="150"/>
        <pc:sldMkLst>
          <pc:docMk/>
          <pc:sldMk cId="2392743132" sldId="593"/>
        </pc:sldMkLst>
        <pc:spChg chg="mod">
          <ac:chgData name="Gerald Gurtner" userId="ed01d956-8b0a-4766-9483-67681713599b" providerId="ADAL" clId="{2D08144A-8523-4360-87BD-FE29F30B16AD}" dt="2017-11-24T14:53:45.609" v="150"/>
          <ac:spMkLst>
            <pc:docMk/>
            <pc:sldMk cId="2392743132" sldId="593"/>
            <ac:spMk id="6" creationId="{A9AD6ACF-1FB4-4CB2-BDD5-321C73691031}"/>
          </ac:spMkLst>
        </pc:spChg>
      </pc:sldChg>
      <pc:sldChg chg="modAnim">
        <pc:chgData name="Gerald Gurtner" userId="ed01d956-8b0a-4766-9483-67681713599b" providerId="ADAL" clId="{2D08144A-8523-4360-87BD-FE29F30B16AD}" dt="2017-11-24T14:59:26.829" v="240"/>
        <pc:sldMkLst>
          <pc:docMk/>
          <pc:sldMk cId="2880429154" sldId="601"/>
        </pc:sldMkLst>
      </pc:sldChg>
      <pc:sldChg chg="modSp">
        <pc:chgData name="Gerald Gurtner" userId="ed01d956-8b0a-4766-9483-67681713599b" providerId="ADAL" clId="{2D08144A-8523-4360-87BD-FE29F30B16AD}" dt="2017-11-24T14:47:00.087" v="1" actId="20577"/>
        <pc:sldMkLst>
          <pc:docMk/>
          <pc:sldMk cId="3802701572" sldId="602"/>
        </pc:sldMkLst>
        <pc:spChg chg="mod">
          <ac:chgData name="Gerald Gurtner" userId="ed01d956-8b0a-4766-9483-67681713599b" providerId="ADAL" clId="{2D08144A-8523-4360-87BD-FE29F30B16AD}" dt="2017-11-24T14:47:00.087" v="1" actId="20577"/>
          <ac:spMkLst>
            <pc:docMk/>
            <pc:sldMk cId="3802701572" sldId="602"/>
            <ac:spMk id="7" creationId="{00000000-0000-0000-0000-000000000000}"/>
          </ac:spMkLst>
        </pc:spChg>
      </pc:sldChg>
      <pc:sldChg chg="addSp modSp">
        <pc:chgData name="Gerald Gurtner" userId="ed01d956-8b0a-4766-9483-67681713599b" providerId="ADAL" clId="{2D08144A-8523-4360-87BD-FE29F30B16AD}" dt="2017-11-24T14:49:45.541" v="68" actId="1076"/>
        <pc:sldMkLst>
          <pc:docMk/>
          <pc:sldMk cId="3604366822" sldId="603"/>
        </pc:sldMkLst>
        <pc:spChg chg="add mod">
          <ac:chgData name="Gerald Gurtner" userId="ed01d956-8b0a-4766-9483-67681713599b" providerId="ADAL" clId="{2D08144A-8523-4360-87BD-FE29F30B16AD}" dt="2017-11-24T14:49:18.365" v="53" actId="1076"/>
          <ac:spMkLst>
            <pc:docMk/>
            <pc:sldMk cId="3604366822" sldId="603"/>
            <ac:spMk id="3" creationId="{15FB3D0A-5674-4C54-B810-B208FD145983}"/>
          </ac:spMkLst>
        </pc:spChg>
        <pc:spChg chg="add mod">
          <ac:chgData name="Gerald Gurtner" userId="ed01d956-8b0a-4766-9483-67681713599b" providerId="ADAL" clId="{2D08144A-8523-4360-87BD-FE29F30B16AD}" dt="2017-11-24T14:49:16.228" v="52" actId="1076"/>
          <ac:spMkLst>
            <pc:docMk/>
            <pc:sldMk cId="3604366822" sldId="603"/>
            <ac:spMk id="17" creationId="{29DF5B72-61A1-45B7-963D-75A7CBB7DF83}"/>
          </ac:spMkLst>
        </pc:spChg>
        <pc:spChg chg="add mod">
          <ac:chgData name="Gerald Gurtner" userId="ed01d956-8b0a-4766-9483-67681713599b" providerId="ADAL" clId="{2D08144A-8523-4360-87BD-FE29F30B16AD}" dt="2017-11-24T14:49:13.233" v="51" actId="1076"/>
          <ac:spMkLst>
            <pc:docMk/>
            <pc:sldMk cId="3604366822" sldId="603"/>
            <ac:spMk id="18" creationId="{0B572B2D-A686-4633-9673-BDB010ACAEE2}"/>
          </ac:spMkLst>
        </pc:spChg>
        <pc:spChg chg="add mod">
          <ac:chgData name="Gerald Gurtner" userId="ed01d956-8b0a-4766-9483-67681713599b" providerId="ADAL" clId="{2D08144A-8523-4360-87BD-FE29F30B16AD}" dt="2017-11-24T14:49:36.992" v="66" actId="20577"/>
          <ac:spMkLst>
            <pc:docMk/>
            <pc:sldMk cId="3604366822" sldId="603"/>
            <ac:spMk id="19" creationId="{34DDD4C7-683B-4308-ACC6-B8B165463B17}"/>
          </ac:spMkLst>
        </pc:spChg>
        <pc:spChg chg="add mod">
          <ac:chgData name="Gerald Gurtner" userId="ed01d956-8b0a-4766-9483-67681713599b" providerId="ADAL" clId="{2D08144A-8523-4360-87BD-FE29F30B16AD}" dt="2017-11-24T14:49:45.541" v="68" actId="1076"/>
          <ac:spMkLst>
            <pc:docMk/>
            <pc:sldMk cId="3604366822" sldId="603"/>
            <ac:spMk id="20" creationId="{989C6F29-9DDE-47C9-9DB9-22F8F6977C39}"/>
          </ac:spMkLst>
        </pc:spChg>
      </pc:sldChg>
      <pc:sldChg chg="addSp delSp modSp">
        <pc:chgData name="Gerald Gurtner" userId="ed01d956-8b0a-4766-9483-67681713599b" providerId="ADAL" clId="{2D08144A-8523-4360-87BD-FE29F30B16AD}" dt="2017-11-24T14:51:16.504" v="140" actId="1076"/>
        <pc:sldMkLst>
          <pc:docMk/>
          <pc:sldMk cId="4012956386" sldId="604"/>
        </pc:sldMkLst>
        <pc:spChg chg="add mod">
          <ac:chgData name="Gerald Gurtner" userId="ed01d956-8b0a-4766-9483-67681713599b" providerId="ADAL" clId="{2D08144A-8523-4360-87BD-FE29F30B16AD}" dt="2017-11-24T14:51:08.096" v="138" actId="1076"/>
          <ac:spMkLst>
            <pc:docMk/>
            <pc:sldMk cId="4012956386" sldId="604"/>
            <ac:spMk id="19" creationId="{2A71A208-D927-46E9-99C2-99D4F6CE0B66}"/>
          </ac:spMkLst>
        </pc:spChg>
        <pc:spChg chg="add del">
          <ac:chgData name="Gerald Gurtner" userId="ed01d956-8b0a-4766-9483-67681713599b" providerId="ADAL" clId="{2D08144A-8523-4360-87BD-FE29F30B16AD}" dt="2017-11-24T14:50:35.741" v="115" actId="478"/>
          <ac:spMkLst>
            <pc:docMk/>
            <pc:sldMk cId="4012956386" sldId="604"/>
            <ac:spMk id="20" creationId="{3202D2B3-C40C-4D4F-9114-996E5A0D6767}"/>
          </ac:spMkLst>
        </pc:spChg>
        <pc:spChg chg="add mod">
          <ac:chgData name="Gerald Gurtner" userId="ed01d956-8b0a-4766-9483-67681713599b" providerId="ADAL" clId="{2D08144A-8523-4360-87BD-FE29F30B16AD}" dt="2017-11-24T14:51:05.210" v="137" actId="1076"/>
          <ac:spMkLst>
            <pc:docMk/>
            <pc:sldMk cId="4012956386" sldId="604"/>
            <ac:spMk id="21" creationId="{CAA604D3-F030-4AC0-B542-D72BFD1153FB}"/>
          </ac:spMkLst>
        </pc:spChg>
        <pc:spChg chg="add mod">
          <ac:chgData name="Gerald Gurtner" userId="ed01d956-8b0a-4766-9483-67681713599b" providerId="ADAL" clId="{2D08144A-8523-4360-87BD-FE29F30B16AD}" dt="2017-11-24T14:51:16.504" v="140" actId="1076"/>
          <ac:spMkLst>
            <pc:docMk/>
            <pc:sldMk cId="4012956386" sldId="604"/>
            <ac:spMk id="22" creationId="{15A6D582-701F-4123-871A-29643A8C4D01}"/>
          </ac:spMkLst>
        </pc:spChg>
        <pc:spChg chg="add mod">
          <ac:chgData name="Gerald Gurtner" userId="ed01d956-8b0a-4766-9483-67681713599b" providerId="ADAL" clId="{2D08144A-8523-4360-87BD-FE29F30B16AD}" dt="2017-11-24T14:51:13.478" v="139" actId="1076"/>
          <ac:spMkLst>
            <pc:docMk/>
            <pc:sldMk cId="4012956386" sldId="604"/>
            <ac:spMk id="24" creationId="{9B8AD25B-8EF4-4C2A-A6BE-35D21A93E594}"/>
          </ac:spMkLst>
        </pc:spChg>
      </pc:sldChg>
      <pc:sldChg chg="del">
        <pc:chgData name="Gerald Gurtner" userId="ed01d956-8b0a-4766-9483-67681713599b" providerId="ADAL" clId="{2D08144A-8523-4360-87BD-FE29F30B16AD}" dt="2017-11-24T15:00:06.453" v="243" actId="2696"/>
        <pc:sldMkLst>
          <pc:docMk/>
          <pc:sldMk cId="2455670134" sldId="605"/>
        </pc:sldMkLst>
      </pc:sldChg>
      <pc:sldChg chg="modAnim">
        <pc:chgData name="Gerald Gurtner" userId="ed01d956-8b0a-4766-9483-67681713599b" providerId="ADAL" clId="{2D08144A-8523-4360-87BD-FE29F30B16AD}" dt="2017-11-24T14:52:38.732" v="149"/>
        <pc:sldMkLst>
          <pc:docMk/>
          <pc:sldMk cId="2503374098" sldId="606"/>
        </pc:sldMkLst>
      </pc:sldChg>
      <pc:sldChg chg="modAnim">
        <pc:chgData name="Gerald Gurtner" userId="ed01d956-8b0a-4766-9483-67681713599b" providerId="ADAL" clId="{2D08144A-8523-4360-87BD-FE29F30B16AD}" dt="2017-11-24T14:52:13.148" v="148"/>
        <pc:sldMkLst>
          <pc:docMk/>
          <pc:sldMk cId="447438382" sldId="611"/>
        </pc:sldMkLst>
      </pc:sldChg>
      <pc:sldChg chg="del">
        <pc:chgData name="Gerald Gurtner" userId="ed01d956-8b0a-4766-9483-67681713599b" providerId="ADAL" clId="{2D08144A-8523-4360-87BD-FE29F30B16AD}" dt="2017-11-24T14:47:22.395" v="2" actId="2696"/>
        <pc:sldMkLst>
          <pc:docMk/>
          <pc:sldMk cId="68076777" sldId="612"/>
        </pc:sldMkLst>
      </pc:sldChg>
      <pc:sldChg chg="modAnim">
        <pc:chgData name="Gerald Gurtner" userId="ed01d956-8b0a-4766-9483-67681713599b" providerId="ADAL" clId="{2D08144A-8523-4360-87BD-FE29F30B16AD}" dt="2017-11-24T14:59:23.381" v="239"/>
        <pc:sldMkLst>
          <pc:docMk/>
          <pc:sldMk cId="84102920" sldId="613"/>
        </pc:sldMkLst>
      </pc:sldChg>
      <pc:sldChg chg="modSp">
        <pc:chgData name="Gerald Gurtner" userId="ed01d956-8b0a-4766-9483-67681713599b" providerId="ADAL" clId="{2D08144A-8523-4360-87BD-FE29F30B16AD}" dt="2017-11-24T14:59:40.869" v="242" actId="6549"/>
        <pc:sldMkLst>
          <pc:docMk/>
          <pc:sldMk cId="4281458584" sldId="614"/>
        </pc:sldMkLst>
        <pc:spChg chg="mod">
          <ac:chgData name="Gerald Gurtner" userId="ed01d956-8b0a-4766-9483-67681713599b" providerId="ADAL" clId="{2D08144A-8523-4360-87BD-FE29F30B16AD}" dt="2017-11-24T14:59:40.869" v="242" actId="6549"/>
          <ac:spMkLst>
            <pc:docMk/>
            <pc:sldMk cId="4281458584" sldId="614"/>
            <ac:spMk id="2" creationId="{00000000-0000-0000-0000-000000000000}"/>
          </ac:spMkLst>
        </pc:spChg>
      </pc:sldChg>
    </pc:docChg>
  </pc:docChgLst>
  <pc:docChgLst>
    <pc:chgData name="Gerald Gurtner" userId="ed01d956-8b0a-4766-9483-67681713599b" providerId="ADAL" clId="{CA4E3128-DE15-4624-A43C-844D02CDAB17}"/>
    <pc:docChg chg="modSld">
      <pc:chgData name="Gerald Gurtner" userId="ed01d956-8b0a-4766-9483-67681713599b" providerId="ADAL" clId="{CA4E3128-DE15-4624-A43C-844D02CDAB17}" dt="2017-10-20T16:57:24.197" v="61" actId="114"/>
      <pc:docMkLst>
        <pc:docMk/>
      </pc:docMkLst>
      <pc:sldChg chg="modAnim">
        <pc:chgData name="Gerald Gurtner" userId="ed01d956-8b0a-4766-9483-67681713599b" providerId="ADAL" clId="{CA4E3128-DE15-4624-A43C-844D02CDAB17}" dt="2017-10-20T16:51:47.340" v="20" actId="114"/>
        <pc:sldMkLst>
          <pc:docMk/>
          <pc:sldMk cId="4088158932" sldId="261"/>
        </pc:sldMkLst>
      </pc:sldChg>
      <pc:sldChg chg="modAnim">
        <pc:chgData name="Gerald Gurtner" userId="ed01d956-8b0a-4766-9483-67681713599b" providerId="ADAL" clId="{CA4E3128-DE15-4624-A43C-844D02CDAB17}" dt="2017-10-20T16:53:26.013" v="34" actId="114"/>
        <pc:sldMkLst>
          <pc:docMk/>
          <pc:sldMk cId="1975221677" sldId="568"/>
        </pc:sldMkLst>
      </pc:sldChg>
      <pc:sldChg chg="modAnim">
        <pc:chgData name="Gerald Gurtner" userId="ed01d956-8b0a-4766-9483-67681713599b" providerId="ADAL" clId="{CA4E3128-DE15-4624-A43C-844D02CDAB17}" dt="2017-10-20T16:52:19.791" v="23" actId="114"/>
        <pc:sldMkLst>
          <pc:docMk/>
          <pc:sldMk cId="1344837265" sldId="581"/>
        </pc:sldMkLst>
      </pc:sldChg>
      <pc:sldChg chg="modAnim">
        <pc:chgData name="Gerald Gurtner" userId="ed01d956-8b0a-4766-9483-67681713599b" providerId="ADAL" clId="{CA4E3128-DE15-4624-A43C-844D02CDAB17}" dt="2017-10-20T16:50:54.493" v="16" actId="114"/>
        <pc:sldMkLst>
          <pc:docMk/>
          <pc:sldMk cId="512760912" sldId="582"/>
        </pc:sldMkLst>
      </pc:sldChg>
      <pc:sldChg chg="modAnim">
        <pc:chgData name="Gerald Gurtner" userId="ed01d956-8b0a-4766-9483-67681713599b" providerId="ADAL" clId="{CA4E3128-DE15-4624-A43C-844D02CDAB17}" dt="2017-10-20T16:54:55.437" v="40" actId="114"/>
        <pc:sldMkLst>
          <pc:docMk/>
          <pc:sldMk cId="2972754521" sldId="583"/>
        </pc:sldMkLst>
      </pc:sldChg>
      <pc:sldChg chg="modAnim">
        <pc:chgData name="Gerald Gurtner" userId="ed01d956-8b0a-4766-9483-67681713599b" providerId="ADAL" clId="{CA4E3128-DE15-4624-A43C-844D02CDAB17}" dt="2017-10-20T16:53:43.317" v="35" actId="114"/>
        <pc:sldMkLst>
          <pc:docMk/>
          <pc:sldMk cId="3452419311" sldId="584"/>
        </pc:sldMkLst>
      </pc:sldChg>
      <pc:sldChg chg="modAnim">
        <pc:chgData name="Gerald Gurtner" userId="ed01d956-8b0a-4766-9483-67681713599b" providerId="ADAL" clId="{CA4E3128-DE15-4624-A43C-844D02CDAB17}" dt="2017-10-20T16:51:22.750" v="19" actId="114"/>
        <pc:sldMkLst>
          <pc:docMk/>
          <pc:sldMk cId="3725654816" sldId="587"/>
        </pc:sldMkLst>
      </pc:sldChg>
      <pc:sldChg chg="modAnim">
        <pc:chgData name="Gerald Gurtner" userId="ed01d956-8b0a-4766-9483-67681713599b" providerId="ADAL" clId="{CA4E3128-DE15-4624-A43C-844D02CDAB17}" dt="2017-10-20T16:48:38.105" v="1" actId="114"/>
        <pc:sldMkLst>
          <pc:docMk/>
          <pc:sldMk cId="607249144" sldId="596"/>
        </pc:sldMkLst>
      </pc:sldChg>
      <pc:sldChg chg="modAnim">
        <pc:chgData name="Gerald Gurtner" userId="ed01d956-8b0a-4766-9483-67681713599b" providerId="ADAL" clId="{CA4E3128-DE15-4624-A43C-844D02CDAB17}" dt="2017-10-20T16:49:11.637" v="5" actId="114"/>
        <pc:sldMkLst>
          <pc:docMk/>
          <pc:sldMk cId="4133085743" sldId="598"/>
        </pc:sldMkLst>
      </pc:sldChg>
      <pc:sldChg chg="modSp modAnim">
        <pc:chgData name="Gerald Gurtner" userId="ed01d956-8b0a-4766-9483-67681713599b" providerId="ADAL" clId="{CA4E3128-DE15-4624-A43C-844D02CDAB17}" dt="2017-10-20T16:54:41.083" v="38" actId="114"/>
        <pc:sldMkLst>
          <pc:docMk/>
          <pc:sldMk cId="4121458067" sldId="599"/>
        </pc:sldMkLst>
        <pc:spChg chg="mod">
          <ac:chgData name="Gerald Gurtner" userId="ed01d956-8b0a-4766-9483-67681713599b" providerId="ADAL" clId="{CA4E3128-DE15-4624-A43C-844D02CDAB17}" dt="2017-10-20T16:54:34.434" v="36" actId="114"/>
          <ac:spMkLst>
            <pc:docMk/>
            <pc:sldMk cId="4121458067" sldId="599"/>
            <ac:spMk id="10" creationId="{4026EE5A-B814-4C62-9C7F-F09E625AA0E9}"/>
          </ac:spMkLst>
        </pc:spChg>
        <pc:spChg chg="mod">
          <ac:chgData name="Gerald Gurtner" userId="ed01d956-8b0a-4766-9483-67681713599b" providerId="ADAL" clId="{CA4E3128-DE15-4624-A43C-844D02CDAB17}" dt="2017-10-20T16:54:37.913" v="37" actId="114"/>
          <ac:spMkLst>
            <pc:docMk/>
            <pc:sldMk cId="4121458067" sldId="599"/>
            <ac:spMk id="12" creationId="{35F7C7D1-0D63-4031-AF32-A9AEBA0E5C24}"/>
          </ac:spMkLst>
        </pc:spChg>
        <pc:spChg chg="mod">
          <ac:chgData name="Gerald Gurtner" userId="ed01d956-8b0a-4766-9483-67681713599b" providerId="ADAL" clId="{CA4E3128-DE15-4624-A43C-844D02CDAB17}" dt="2017-10-20T16:54:41.083" v="38" actId="114"/>
          <ac:spMkLst>
            <pc:docMk/>
            <pc:sldMk cId="4121458067" sldId="599"/>
            <ac:spMk id="19" creationId="{7806A477-E5D5-45C8-A77C-8D5F1C3222DC}"/>
          </ac:spMkLst>
        </pc:spChg>
      </pc:sldChg>
      <pc:sldChg chg="modAnim">
        <pc:chgData name="Gerald Gurtner" userId="ed01d956-8b0a-4766-9483-67681713599b" providerId="ADAL" clId="{CA4E3128-DE15-4624-A43C-844D02CDAB17}" dt="2017-10-20T16:50:01.833" v="12" actId="114"/>
        <pc:sldMkLst>
          <pc:docMk/>
          <pc:sldMk cId="3802701572" sldId="602"/>
        </pc:sldMkLst>
      </pc:sldChg>
      <pc:sldChg chg="modSp">
        <pc:chgData name="Gerald Gurtner" userId="ed01d956-8b0a-4766-9483-67681713599b" providerId="ADAL" clId="{CA4E3128-DE15-4624-A43C-844D02CDAB17}" dt="2017-10-20T16:56:55.346" v="58" actId="20577"/>
        <pc:sldMkLst>
          <pc:docMk/>
          <pc:sldMk cId="4012956386" sldId="604"/>
        </pc:sldMkLst>
        <pc:spChg chg="mod">
          <ac:chgData name="Gerald Gurtner" userId="ed01d956-8b0a-4766-9483-67681713599b" providerId="ADAL" clId="{CA4E3128-DE15-4624-A43C-844D02CDAB17}" dt="2017-10-20T16:56:55.346" v="58" actId="20577"/>
          <ac:spMkLst>
            <pc:docMk/>
            <pc:sldMk cId="4012956386" sldId="604"/>
            <ac:spMk id="2" creationId="{00000000-0000-0000-0000-000000000000}"/>
          </ac:spMkLst>
        </pc:spChg>
      </pc:sldChg>
      <pc:sldChg chg="modSp">
        <pc:chgData name="Gerald Gurtner" userId="ed01d956-8b0a-4766-9483-67681713599b" providerId="ADAL" clId="{CA4E3128-DE15-4624-A43C-844D02CDAB17}" dt="2017-10-20T16:56:33.628" v="44" actId="114"/>
        <pc:sldMkLst>
          <pc:docMk/>
          <pc:sldMk cId="2455670134" sldId="605"/>
        </pc:sldMkLst>
        <pc:spChg chg="mod">
          <ac:chgData name="Gerald Gurtner" userId="ed01d956-8b0a-4766-9483-67681713599b" providerId="ADAL" clId="{CA4E3128-DE15-4624-A43C-844D02CDAB17}" dt="2017-10-20T16:56:33.628" v="44" actId="114"/>
          <ac:spMkLst>
            <pc:docMk/>
            <pc:sldMk cId="2455670134" sldId="605"/>
            <ac:spMk id="7" creationId="{CE5A5AB6-1E80-4232-8988-790FC53DA3E1}"/>
          </ac:spMkLst>
        </pc:spChg>
      </pc:sldChg>
      <pc:sldChg chg="modSp modAnim">
        <pc:chgData name="Gerald Gurtner" userId="ed01d956-8b0a-4766-9483-67681713599b" providerId="ADAL" clId="{CA4E3128-DE15-4624-A43C-844D02CDAB17}" dt="2017-10-20T16:57:24.197" v="61" actId="114"/>
        <pc:sldMkLst>
          <pc:docMk/>
          <pc:sldMk cId="2503374098" sldId="606"/>
        </pc:sldMkLst>
        <pc:spChg chg="mod">
          <ac:chgData name="Gerald Gurtner" userId="ed01d956-8b0a-4766-9483-67681713599b" providerId="ADAL" clId="{CA4E3128-DE15-4624-A43C-844D02CDAB17}" dt="2017-10-20T16:57:24.197" v="61" actId="114"/>
          <ac:spMkLst>
            <pc:docMk/>
            <pc:sldMk cId="2503374098" sldId="606"/>
            <ac:spMk id="6" creationId="{5443569D-40D9-4B26-929D-9379B1EF1B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3A16-FA5D-804C-AAF4-9BADFE6A9B2C}" type="datetimeFigureOut"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A04F-CC42-7B42-9E5C-0755FAF09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D6CB-80A7-954E-94AE-4953340D11C3}" type="datetimeFigureOut"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9286-1182-484A-BB9F-6D716B2D94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2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6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0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0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17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5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9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57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9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94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6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11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78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02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7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6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3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7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3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4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489" y="3886200"/>
            <a:ext cx="63119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0489" y="2713038"/>
            <a:ext cx="63119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399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4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433029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Title of the presentation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306314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err="1"/>
              <a:t>Thank</a:t>
            </a:r>
            <a:r>
              <a:rPr lang="fr-CH"/>
              <a:t> </a:t>
            </a:r>
            <a:r>
              <a:rPr lang="fr-CH" err="1"/>
              <a:t>you</a:t>
            </a:r>
            <a:r>
              <a:rPr lang="fr-CH"/>
              <a:t> </a:t>
            </a:r>
            <a:r>
              <a:rPr lang="fr-CH" err="1"/>
              <a:t>very</a:t>
            </a:r>
            <a:r>
              <a:rPr lang="fr-CH"/>
              <a:t> </a:t>
            </a:r>
            <a:r>
              <a:rPr lang="fr-CH" err="1"/>
              <a:t>much</a:t>
            </a:r>
            <a:r>
              <a:rPr lang="fr-CH"/>
              <a:t> </a:t>
            </a:r>
            <a:br>
              <a:rPr lang="fr-CH"/>
            </a:br>
            <a:r>
              <a:rPr lang="fr-CH"/>
              <a:t>for </a:t>
            </a:r>
            <a:r>
              <a:rPr lang="fr-CH" err="1"/>
              <a:t>your</a:t>
            </a:r>
            <a:r>
              <a:rPr lang="fr-CH"/>
              <a:t> attention!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2313" y="3063148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472617" y="4715735"/>
            <a:ext cx="2841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</a:rPr>
              <a:t>This project has received funding from the SESAR Joint Undertaking under the European Union’s Horizon 2020 research and innovation </a:t>
            </a:r>
            <a:r>
              <a:rPr lang="en-US" sz="700" err="1">
                <a:solidFill>
                  <a:schemeClr val="bg1"/>
                </a:solidFill>
              </a:rPr>
              <a:t>programme</a:t>
            </a:r>
            <a:r>
              <a:rPr lang="en-US" sz="700">
                <a:solidFill>
                  <a:schemeClr val="bg1"/>
                </a:solidFill>
              </a:rPr>
              <a:t> under grant agreement No 699390.</a:t>
            </a:r>
          </a:p>
        </p:txBody>
      </p:sp>
      <p:pic>
        <p:nvPicPr>
          <p:cNvPr id="1027" name="Picture 3" descr="EU logo low r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4715735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273301" y="6342577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The opinions expressed herein reflect the authors’ view only. </a:t>
            </a:r>
          </a:p>
          <a:p>
            <a:r>
              <a:rPr lang="en-GB" sz="900"/>
              <a:t>Under no circumstances shall the SESAR Joint Undertaking be responsible for any use that may be made of the information contained herein.</a:t>
            </a:r>
          </a:p>
        </p:txBody>
      </p:sp>
    </p:spTree>
    <p:extLst>
      <p:ext uri="{BB962C8B-B14F-4D97-AF65-F5344CB8AC3E}">
        <p14:creationId xmlns:p14="http://schemas.microsoft.com/office/powerpoint/2010/main" val="368323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3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38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62967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3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665321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9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logosesarju-pos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8" y="300038"/>
            <a:ext cx="1153136" cy="6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36627"/>
            <a:ext cx="9144000" cy="32137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56407"/>
            <a:ext cx="3896435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Macintosh HD:Users:almudena:Desktop:Vista_logo_v2 copi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84" y="409457"/>
            <a:ext cx="701895" cy="324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3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088" y="960774"/>
            <a:ext cx="6311900" cy="1636453"/>
          </a:xfrm>
        </p:spPr>
        <p:txBody>
          <a:bodyPr>
            <a:normAutofit fontScale="90000"/>
          </a:bodyPr>
          <a:lstStyle/>
          <a:p>
            <a:r>
              <a:rPr lang="en-US"/>
              <a:t>Vista </a:t>
            </a:r>
            <a:r>
              <a:rPr lang="en-US">
                <a:solidFill>
                  <a:srgbClr val="FFFFFF"/>
                </a:solidFill>
                <a:cs typeface="+mj-ea"/>
              </a:rPr>
              <a:t>Project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b="0">
                <a:solidFill>
                  <a:srgbClr val="FFFFFF"/>
                </a:solidFill>
              </a:rPr>
              <a:t>Building a Holistic ATM Model for Future KPI Trade-Offs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endParaRPr lang="en-GB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081088" y="5133975"/>
            <a:ext cx="2847975" cy="1008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cs typeface="Calibri"/>
              </a:rPr>
              <a:t>SESAR Innovation Days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28th November 2017</a:t>
            </a:r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Belgrade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2969094-D116-4DBF-8014-245BC7F3F291}"/>
              </a:ext>
            </a:extLst>
          </p:cNvPr>
          <p:cNvSpPr txBox="1">
            <a:spLocks/>
          </p:cNvSpPr>
          <p:nvPr/>
        </p:nvSpPr>
        <p:spPr>
          <a:xfrm>
            <a:off x="1081088" y="2929672"/>
            <a:ext cx="5678488" cy="534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/>
              <a:t>Gérald </a:t>
            </a:r>
            <a:r>
              <a:rPr lang="en-GB" u="sng">
                <a:solidFill>
                  <a:srgbClr val="FFFFFF"/>
                </a:solidFill>
              </a:rPr>
              <a:t>Gurtner</a:t>
            </a:r>
            <a:r>
              <a:rPr lang="en-GB">
                <a:solidFill>
                  <a:srgbClr val="FFFFFF"/>
                </a:solidFill>
              </a:rPr>
              <a:t>, Luis Delgado, Andrew Cook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ABF22B5-5D72-439F-A598-D23954E559CA}"/>
              </a:ext>
            </a:extLst>
          </p:cNvPr>
          <p:cNvSpPr txBox="1">
            <a:spLocks/>
          </p:cNvSpPr>
          <p:nvPr/>
        </p:nvSpPr>
        <p:spPr>
          <a:xfrm>
            <a:off x="1081088" y="3524250"/>
            <a:ext cx="5678488" cy="534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Jorge </a:t>
            </a:r>
            <a:r>
              <a:rPr lang="en-GB">
                <a:solidFill>
                  <a:srgbClr val="FFFFFF"/>
                </a:solidFill>
              </a:rPr>
              <a:t>Martín, Samuel Cristóbal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CDF12563-A6D3-4CD8-BC84-6B8F58BDBC07}"/>
              </a:ext>
            </a:extLst>
          </p:cNvPr>
          <p:cNvSpPr txBox="1">
            <a:spLocks/>
          </p:cNvSpPr>
          <p:nvPr/>
        </p:nvSpPr>
        <p:spPr>
          <a:xfrm>
            <a:off x="1081088" y="4095750"/>
            <a:ext cx="5678488" cy="534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Hans </a:t>
            </a:r>
            <a:r>
              <a:rPr lang="en-GB" err="1"/>
              <a:t>Plets</a:t>
            </a:r>
            <a:endParaRPr lang="en-GB" err="1">
              <a:solidFill>
                <a:srgbClr val="FFFFFF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427DDB1-31E5-489E-B8A3-D5B27E4C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60" y="4095750"/>
            <a:ext cx="1220697" cy="5696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A77F01-E109-49AE-8992-16D36F4074B8}"/>
              </a:ext>
            </a:extLst>
          </p:cNvPr>
          <p:cNvSpPr/>
          <p:nvPr/>
        </p:nvSpPr>
        <p:spPr>
          <a:xfrm>
            <a:off x="5686093" y="2905125"/>
            <a:ext cx="1578339" cy="486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UOW logo aw FINAL Black_0.png">
            <a:extLst>
              <a:ext uri="{FF2B5EF4-FFF2-40B4-BE49-F238E27FC236}">
                <a16:creationId xmlns:a16="http://schemas.microsoft.com/office/drawing/2014/main" id="{E11CAD3F-B2DE-4D3B-A72B-7B8CA252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290" y="2943225"/>
            <a:ext cx="1493750" cy="352267"/>
          </a:xfrm>
          <a:prstGeom prst="rect">
            <a:avLst/>
          </a:prstGeom>
        </p:spPr>
      </p:pic>
      <p:pic>
        <p:nvPicPr>
          <p:cNvPr id="15" name="Picture 15" descr="innaxis.jpg">
            <a:extLst>
              <a:ext uri="{FF2B5EF4-FFF2-40B4-BE49-F238E27FC236}">
                <a16:creationId xmlns:a16="http://schemas.microsoft.com/office/drawing/2014/main" id="{47611749-1C9D-4F2A-88F8-11CB47D93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21" y="3524250"/>
            <a:ext cx="1465130" cy="4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Network Based Model</a:t>
            </a:r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F411E-0198-49FA-9965-57D0471BE4AB}"/>
              </a:ext>
            </a:extLst>
          </p:cNvPr>
          <p:cNvSpPr/>
          <p:nvPr/>
        </p:nvSpPr>
        <p:spPr>
          <a:xfrm>
            <a:off x="457200" y="949312"/>
            <a:ext cx="8432800" cy="83099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/>
              <a:t>Supply: airport pairs (edges)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Demand: itineraries (collection of edges)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780DBE-9093-43E4-9EDA-4BF34B86D7F9}"/>
              </a:ext>
            </a:extLst>
          </p:cNvPr>
          <p:cNvSpPr/>
          <p:nvPr/>
        </p:nvSpPr>
        <p:spPr>
          <a:xfrm>
            <a:off x="1104900" y="5086350"/>
            <a:ext cx="481370" cy="486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B24331-D3BC-4247-89D2-A8ECAADD786A}"/>
              </a:ext>
            </a:extLst>
          </p:cNvPr>
          <p:cNvSpPr/>
          <p:nvPr/>
        </p:nvSpPr>
        <p:spPr>
          <a:xfrm>
            <a:off x="3743325" y="3067050"/>
            <a:ext cx="481370" cy="486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178A4-E202-49A1-B06A-22353818C577}"/>
              </a:ext>
            </a:extLst>
          </p:cNvPr>
          <p:cNvSpPr/>
          <p:nvPr/>
        </p:nvSpPr>
        <p:spPr>
          <a:xfrm>
            <a:off x="7067550" y="4238625"/>
            <a:ext cx="481370" cy="486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343C3A-AF0E-477F-8F0E-712FD652C949}"/>
              </a:ext>
            </a:extLst>
          </p:cNvPr>
          <p:cNvCxnSpPr>
            <a:cxnSpLocks/>
          </p:cNvCxnSpPr>
          <p:nvPr/>
        </p:nvCxnSpPr>
        <p:spPr>
          <a:xfrm flipV="1">
            <a:off x="1552575" y="3348041"/>
            <a:ext cx="2022153" cy="1629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DC11CA-1170-4DD4-80E0-C54AE528B18E}"/>
              </a:ext>
            </a:extLst>
          </p:cNvPr>
          <p:cNvCxnSpPr>
            <a:cxnSpLocks/>
          </p:cNvCxnSpPr>
          <p:nvPr/>
        </p:nvCxnSpPr>
        <p:spPr>
          <a:xfrm flipV="1">
            <a:off x="1729730" y="3657419"/>
            <a:ext cx="2022153" cy="1629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3ACE96-FC77-4F5C-BB55-1919F9CC342A}"/>
              </a:ext>
            </a:extLst>
          </p:cNvPr>
          <p:cNvCxnSpPr>
            <a:cxnSpLocks/>
          </p:cNvCxnSpPr>
          <p:nvPr/>
        </p:nvCxnSpPr>
        <p:spPr>
          <a:xfrm>
            <a:off x="4334510" y="3429000"/>
            <a:ext cx="2636452" cy="938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7C25AB-7921-4C9F-A3A8-76E4835304E0}"/>
              </a:ext>
            </a:extLst>
          </p:cNvPr>
          <p:cNvCxnSpPr>
            <a:cxnSpLocks/>
          </p:cNvCxnSpPr>
          <p:nvPr/>
        </p:nvCxnSpPr>
        <p:spPr>
          <a:xfrm flipV="1">
            <a:off x="1715255" y="4570658"/>
            <a:ext cx="5295059" cy="76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C8B42D-E0B6-4E69-A915-D240765DD825}"/>
              </a:ext>
            </a:extLst>
          </p:cNvPr>
          <p:cNvSpPr txBox="1"/>
          <p:nvPr/>
        </p:nvSpPr>
        <p:spPr>
          <a:xfrm>
            <a:off x="695325" y="4610100"/>
            <a:ext cx="603006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428F"/>
                </a:solidFill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462D9-6B7A-440D-9E4F-8575B0A7E620}"/>
              </a:ext>
            </a:extLst>
          </p:cNvPr>
          <p:cNvSpPr txBox="1"/>
          <p:nvPr/>
        </p:nvSpPr>
        <p:spPr>
          <a:xfrm>
            <a:off x="3648075" y="2404745"/>
            <a:ext cx="603006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428F"/>
                </a:solidFill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E72815-18FE-4426-8647-6D9C217277DF}"/>
              </a:ext>
            </a:extLst>
          </p:cNvPr>
          <p:cNvSpPr txBox="1"/>
          <p:nvPr/>
        </p:nvSpPr>
        <p:spPr>
          <a:xfrm>
            <a:off x="7353300" y="3644466"/>
            <a:ext cx="603006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428F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FFCED-FB9B-49AD-B5AC-D1C2959DF724}"/>
              </a:ext>
            </a:extLst>
          </p:cNvPr>
          <p:cNvSpPr txBox="1"/>
          <p:nvPr/>
        </p:nvSpPr>
        <p:spPr>
          <a:xfrm>
            <a:off x="1346592" y="3409950"/>
            <a:ext cx="175629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FFC11E"/>
                </a:solidFill>
              </a:rPr>
              <a:t>AFR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E3E792-E3EF-4D5B-A29D-99046E381BAD}"/>
              </a:ext>
            </a:extLst>
          </p:cNvPr>
          <p:cNvSpPr txBox="1"/>
          <p:nvPr/>
        </p:nvSpPr>
        <p:spPr>
          <a:xfrm>
            <a:off x="4867275" y="3219450"/>
            <a:ext cx="175629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8C82"/>
                </a:solidFill>
              </a:rPr>
              <a:t>BAW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DDEFA5-9BFF-4D5B-B212-93CB4BF4D567}"/>
              </a:ext>
            </a:extLst>
          </p:cNvPr>
          <p:cNvSpPr txBox="1"/>
          <p:nvPr/>
        </p:nvSpPr>
        <p:spPr>
          <a:xfrm>
            <a:off x="3751883" y="5270273"/>
            <a:ext cx="175629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6EB628"/>
                </a:solidFill>
              </a:rPr>
              <a:t>RYR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A14A30-2F39-4585-93A0-44E8888F20B7}"/>
              </a:ext>
            </a:extLst>
          </p:cNvPr>
          <p:cNvCxnSpPr/>
          <p:nvPr/>
        </p:nvCxnSpPr>
        <p:spPr>
          <a:xfrm flipH="1">
            <a:off x="6175012" y="2115031"/>
            <a:ext cx="616313" cy="191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F930261-9BEA-437C-A950-D557E201619D}"/>
              </a:ext>
            </a:extLst>
          </p:cNvPr>
          <p:cNvSpPr txBox="1"/>
          <p:nvPr/>
        </p:nvSpPr>
        <p:spPr>
          <a:xfrm>
            <a:off x="3985016" y="1726957"/>
            <a:ext cx="537159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Supply and demand? Price?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1639BC-7A4A-455F-9AF9-1338C56414A7}"/>
              </a:ext>
            </a:extLst>
          </p:cNvPr>
          <p:cNvCxnSpPr>
            <a:cxnSpLocks/>
          </p:cNvCxnSpPr>
          <p:nvPr/>
        </p:nvCxnSpPr>
        <p:spPr>
          <a:xfrm flipH="1">
            <a:off x="6545814" y="2114802"/>
            <a:ext cx="273917" cy="242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08C7A8-AE06-4605-BB1C-0153F6166169}"/>
              </a:ext>
            </a:extLst>
          </p:cNvPr>
          <p:cNvSpPr/>
          <p:nvPr/>
        </p:nvSpPr>
        <p:spPr>
          <a:xfrm>
            <a:off x="1908699" y="3953435"/>
            <a:ext cx="5039471" cy="1284390"/>
          </a:xfrm>
          <a:custGeom>
            <a:avLst/>
            <a:gdLst>
              <a:gd name="connsiteX0" fmla="*/ 0 w 4909351"/>
              <a:gd name="connsiteY0" fmla="*/ 1618706 h 1618706"/>
              <a:gd name="connsiteX1" fmla="*/ 2254928 w 4909351"/>
              <a:gd name="connsiteY1" fmla="*/ 20726 h 1618706"/>
              <a:gd name="connsiteX2" fmla="*/ 4909351 w 4909351"/>
              <a:gd name="connsiteY2" fmla="*/ 855227 h 1618706"/>
              <a:gd name="connsiteX0" fmla="*/ 0 w 4849549"/>
              <a:gd name="connsiteY0" fmla="*/ 1628327 h 1628327"/>
              <a:gd name="connsiteX1" fmla="*/ 2254928 w 4849549"/>
              <a:gd name="connsiteY1" fmla="*/ 30347 h 1628327"/>
              <a:gd name="connsiteX2" fmla="*/ 4849549 w 4849549"/>
              <a:gd name="connsiteY2" fmla="*/ 760357 h 1628327"/>
              <a:gd name="connsiteX0" fmla="*/ 0 w 4849549"/>
              <a:gd name="connsiteY0" fmla="*/ 1511741 h 1511741"/>
              <a:gd name="connsiteX1" fmla="*/ 2075523 w 4849549"/>
              <a:gd name="connsiteY1" fmla="*/ 39150 h 1511741"/>
              <a:gd name="connsiteX2" fmla="*/ 4849549 w 4849549"/>
              <a:gd name="connsiteY2" fmla="*/ 643771 h 151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549" h="1511741">
                <a:moveTo>
                  <a:pt x="0" y="1511741"/>
                </a:moveTo>
                <a:cubicBezTo>
                  <a:pt x="718351" y="776374"/>
                  <a:pt x="1267265" y="183812"/>
                  <a:pt x="2075523" y="39150"/>
                </a:cubicBezTo>
                <a:cubicBezTo>
                  <a:pt x="2883781" y="-105512"/>
                  <a:pt x="3931450" y="162897"/>
                  <a:pt x="4849549" y="643771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344928E-8237-488F-9607-70B6A610E2CB}"/>
              </a:ext>
            </a:extLst>
          </p:cNvPr>
          <p:cNvSpPr/>
          <p:nvPr/>
        </p:nvSpPr>
        <p:spPr>
          <a:xfrm>
            <a:off x="1811045" y="4696287"/>
            <a:ext cx="5220070" cy="763480"/>
          </a:xfrm>
          <a:custGeom>
            <a:avLst/>
            <a:gdLst>
              <a:gd name="connsiteX0" fmla="*/ 0 w 5220070"/>
              <a:gd name="connsiteY0" fmla="*/ 763480 h 763480"/>
              <a:gd name="connsiteX1" fmla="*/ 2787588 w 5220070"/>
              <a:gd name="connsiteY1" fmla="*/ 461639 h 763480"/>
              <a:gd name="connsiteX2" fmla="*/ 5220070 w 5220070"/>
              <a:gd name="connsiteY2" fmla="*/ 0 h 7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0070" h="763480">
                <a:moveTo>
                  <a:pt x="0" y="763480"/>
                </a:moveTo>
                <a:cubicBezTo>
                  <a:pt x="958788" y="676183"/>
                  <a:pt x="1917576" y="588886"/>
                  <a:pt x="2787588" y="461639"/>
                </a:cubicBezTo>
                <a:cubicBezTo>
                  <a:pt x="3657600" y="334392"/>
                  <a:pt x="4438835" y="167196"/>
                  <a:pt x="5220070" y="0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2" grpId="0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4E88C7"/>
                </a:solidFill>
              </a:rPr>
              <a:t>ABM flow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95A240-B08B-4D4F-B5CE-CF6EA64A45A1}"/>
              </a:ext>
            </a:extLst>
          </p:cNvPr>
          <p:cNvSpPr/>
          <p:nvPr/>
        </p:nvSpPr>
        <p:spPr>
          <a:xfrm>
            <a:off x="452438" y="1076325"/>
            <a:ext cx="8200934" cy="63791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0050" indent="-28575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Airlines choose their supply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, based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 on cost and price of tickets,</a:t>
            </a:r>
          </a:p>
          <a:p>
            <a:pPr marL="400050" indent="-28575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Passengers choose between different itineraries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, based on prices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,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Supply and demand are compared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, prices evolve,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Agents compute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 profit 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and form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 expectations,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Short-list of 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airports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 assess a potential 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capacity extension,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ANSPs choose their 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capacity 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based on target and set their</a:t>
            </a:r>
            <a:r>
              <a:rPr lang="en-US" sz="2400" dirty="0">
                <a:solidFill>
                  <a:srgbClr val="6EB628"/>
                </a:solidFill>
                <a:ea typeface="Calibri"/>
                <a:cs typeface="Calibri"/>
              </a:rPr>
              <a:t> unit rate.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6EB628"/>
              </a:solidFill>
              <a:ea typeface="Calibri"/>
              <a:cs typeface="Calibri"/>
            </a:endParaRP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6EB628"/>
              </a:solidFill>
              <a:ea typeface="Calibri"/>
              <a:cs typeface="Calibri"/>
            </a:endParaRPr>
          </a:p>
          <a:p>
            <a:pPr marL="400050" indent="-28575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>
              <a:buClr>
                <a:srgbClr val="000000"/>
              </a:buClr>
              <a:buSzPct val="61111"/>
            </a:pP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6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Simple example</a:t>
            </a:r>
            <a:r>
              <a:rPr lang="en-GB">
                <a:solidFill>
                  <a:srgbClr val="4E88C7"/>
                </a:solidFill>
              </a:rPr>
              <a:t>: LLC vs trad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386" y="1293921"/>
            <a:ext cx="8227177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 sz="2400" dirty="0"/>
              <a:t>Simplified setup: four airports, two airlines LCC/trad</a:t>
            </a:r>
            <a:endParaRPr lang="en-US" sz="2400" dirty="0"/>
          </a:p>
        </p:txBody>
      </p:sp>
      <p:pic>
        <p:nvPicPr>
          <p:cNvPr id="3" name="Picture 5" descr="results_sch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7" y="2421385"/>
            <a:ext cx="4111880" cy="2995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08BD39-0813-46C5-9CA5-D551B11693A0}"/>
              </a:ext>
            </a:extLst>
          </p:cNvPr>
          <p:cNvSpPr/>
          <p:nvPr/>
        </p:nvSpPr>
        <p:spPr>
          <a:xfrm>
            <a:off x="5136944" y="2395964"/>
            <a:ext cx="3767359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73025"/>
            <a:r>
              <a:rPr lang="en-GB" sz="2400"/>
              <a:t>Simple scenario:</a:t>
            </a:r>
          </a:p>
          <a:p>
            <a:pPr marL="415925" indent="-342900">
              <a:buFont typeface="Arial" panose="020B0604020202020204" pitchFamily="34" charset="0"/>
              <a:buChar char="•"/>
            </a:pPr>
            <a:r>
              <a:rPr lang="en-GB" sz="2400"/>
              <a:t>Increase in demand (higher income) on 0-&gt;3</a:t>
            </a:r>
          </a:p>
          <a:p>
            <a:pPr marL="415925" indent="-342900">
              <a:buFont typeface="Arial" panose="020B0604020202020204" pitchFamily="34" charset="0"/>
              <a:buChar char="•"/>
            </a:pPr>
            <a:r>
              <a:rPr lang="en-GB" sz="2400"/>
              <a:t>Increase of capacity of airport 3</a:t>
            </a:r>
          </a:p>
          <a:p>
            <a:pPr marL="415925" indent="-342900">
              <a:buFont typeface="Arial" panose="020B0604020202020204" pitchFamily="34" charset="0"/>
              <a:buChar char="•"/>
            </a:pPr>
            <a:r>
              <a:rPr lang="en-GB" sz="2400"/>
              <a:t>Increased fuel price for everyone </a:t>
            </a:r>
            <a:r>
              <a:rPr lang="en-US" sz="2400"/>
              <a:t>	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02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Number of passengers</a:t>
            </a:r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" name="Picture 7" descr="traffic_bra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6" y="1596760"/>
            <a:ext cx="6711517" cy="48059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EF52D3-ADB4-4C5F-ADBA-1FBF950D09A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294473" y="1393807"/>
            <a:ext cx="907189" cy="192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76345D-6A00-4AE2-A226-14080432D8B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770601" y="1251751"/>
            <a:ext cx="179962" cy="1784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1C6D8C-1DCA-436C-9388-4C2F380B244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868141" y="1367187"/>
            <a:ext cx="927644" cy="1819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C06D5D-04AA-450A-89F9-CA5D5A6BFB82}"/>
              </a:ext>
            </a:extLst>
          </p:cNvPr>
          <p:cNvSpPr txBox="1"/>
          <p:nvPr/>
        </p:nvSpPr>
        <p:spPr>
          <a:xfrm>
            <a:off x="183528" y="932142"/>
            <a:ext cx="22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Income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CD49C-365C-4443-A781-1424A2A1351F}"/>
              </a:ext>
            </a:extLst>
          </p:cNvPr>
          <p:cNvSpPr txBox="1"/>
          <p:nvPr/>
        </p:nvSpPr>
        <p:spPr>
          <a:xfrm>
            <a:off x="2591848" y="790086"/>
            <a:ext cx="235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Capacity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B188A-BB7F-4710-AC72-E9063CD30EA0}"/>
              </a:ext>
            </a:extLst>
          </p:cNvPr>
          <p:cNvSpPr txBox="1"/>
          <p:nvPr/>
        </p:nvSpPr>
        <p:spPr>
          <a:xfrm>
            <a:off x="5400627" y="905522"/>
            <a:ext cx="279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Price of fuel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129921-6A36-4561-AC82-8DF1965BBDD7}"/>
              </a:ext>
            </a:extLst>
          </p:cNvPr>
          <p:cNvSpPr/>
          <p:nvPr/>
        </p:nvSpPr>
        <p:spPr>
          <a:xfrm>
            <a:off x="1748067" y="4324906"/>
            <a:ext cx="1208197" cy="93312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C0B14C-2CE2-4A01-81C5-4B4A185C8D8A}"/>
              </a:ext>
            </a:extLst>
          </p:cNvPr>
          <p:cNvSpPr/>
          <p:nvPr/>
        </p:nvSpPr>
        <p:spPr>
          <a:xfrm>
            <a:off x="5553027" y="4324906"/>
            <a:ext cx="2625854" cy="736846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D60300-D660-45F2-B69B-54D68154C540}"/>
              </a:ext>
            </a:extLst>
          </p:cNvPr>
          <p:cNvSpPr/>
          <p:nvPr/>
        </p:nvSpPr>
        <p:spPr>
          <a:xfrm>
            <a:off x="5565089" y="3048233"/>
            <a:ext cx="2625854" cy="736846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B3D0A-5674-4C54-B810-B208FD145983}"/>
              </a:ext>
            </a:extLst>
          </p:cNvPr>
          <p:cNvSpPr txBox="1"/>
          <p:nvPr/>
        </p:nvSpPr>
        <p:spPr>
          <a:xfrm>
            <a:off x="7512367" y="1655970"/>
            <a:ext cx="16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(trad. </a:t>
            </a:r>
            <a:r>
              <a:rPr lang="fr-FR" dirty="0" err="1"/>
              <a:t>from</a:t>
            </a:r>
            <a:r>
              <a:rPr lang="fr-FR" dirty="0"/>
              <a:t> hub)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DF5B72-61A1-45B7-963D-75A7CBB7DF83}"/>
              </a:ext>
            </a:extLst>
          </p:cNvPr>
          <p:cNvSpPr txBox="1"/>
          <p:nvPr/>
        </p:nvSpPr>
        <p:spPr>
          <a:xfrm>
            <a:off x="7512367" y="1940237"/>
            <a:ext cx="143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(trad. to hub)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72B2D-A686-4633-9673-BDB010ACAEE2}"/>
              </a:ext>
            </a:extLst>
          </p:cNvPr>
          <p:cNvSpPr txBox="1"/>
          <p:nvPr/>
        </p:nvSpPr>
        <p:spPr>
          <a:xfrm>
            <a:off x="7512367" y="2216373"/>
            <a:ext cx="143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(trad. to hub)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DD4C7-683B-4308-ACC6-B8B165463B17}"/>
              </a:ext>
            </a:extLst>
          </p:cNvPr>
          <p:cNvSpPr txBox="1"/>
          <p:nvPr/>
        </p:nvSpPr>
        <p:spPr>
          <a:xfrm>
            <a:off x="7526138" y="248783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lcc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C6F29-9DDE-47C9-9DB9-22F8F6977C39}"/>
              </a:ext>
            </a:extLst>
          </p:cNvPr>
          <p:cNvSpPr txBox="1"/>
          <p:nvPr/>
        </p:nvSpPr>
        <p:spPr>
          <a:xfrm>
            <a:off x="7526138" y="277903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lcc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3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AB6551E-D5EC-4E4E-861E-3BC7DF88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3" y="1628254"/>
            <a:ext cx="6999153" cy="4730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Airport profit</a:t>
            </a:r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14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EF52D3-ADB4-4C5F-ADBA-1FBF950D09A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294473" y="1393807"/>
            <a:ext cx="907189" cy="192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76345D-6A00-4AE2-A226-14080432D8B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770601" y="1251751"/>
            <a:ext cx="144451" cy="1633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1C6D8C-1DCA-436C-9388-4C2F380B244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868141" y="1367187"/>
            <a:ext cx="927644" cy="1819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C06D5D-04AA-450A-89F9-CA5D5A6BFB82}"/>
              </a:ext>
            </a:extLst>
          </p:cNvPr>
          <p:cNvSpPr txBox="1"/>
          <p:nvPr/>
        </p:nvSpPr>
        <p:spPr>
          <a:xfrm>
            <a:off x="183528" y="932142"/>
            <a:ext cx="22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Income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CD49C-365C-4443-A781-1424A2A1351F}"/>
              </a:ext>
            </a:extLst>
          </p:cNvPr>
          <p:cNvSpPr txBox="1"/>
          <p:nvPr/>
        </p:nvSpPr>
        <p:spPr>
          <a:xfrm>
            <a:off x="2591848" y="790086"/>
            <a:ext cx="235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Capacity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B188A-BB7F-4710-AC72-E9063CD30EA0}"/>
              </a:ext>
            </a:extLst>
          </p:cNvPr>
          <p:cNvSpPr txBox="1"/>
          <p:nvPr/>
        </p:nvSpPr>
        <p:spPr>
          <a:xfrm>
            <a:off x="5400627" y="905522"/>
            <a:ext cx="279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Price of fuel </a:t>
            </a:r>
            <a:r>
              <a:rPr lang="fr-FR" sz="2400" err="1">
                <a:solidFill>
                  <a:schemeClr val="tx2"/>
                </a:solidFill>
              </a:rPr>
              <a:t>increase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431617-7779-4F9D-AAB1-FE73CD3BB380}"/>
              </a:ext>
            </a:extLst>
          </p:cNvPr>
          <p:cNvSpPr/>
          <p:nvPr/>
        </p:nvSpPr>
        <p:spPr>
          <a:xfrm>
            <a:off x="3586579" y="4740675"/>
            <a:ext cx="1162974" cy="44707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C67674-2DC6-4CF4-89BB-8E1A930E23AF}"/>
              </a:ext>
            </a:extLst>
          </p:cNvPr>
          <p:cNvSpPr/>
          <p:nvPr/>
        </p:nvSpPr>
        <p:spPr>
          <a:xfrm>
            <a:off x="1748067" y="4615832"/>
            <a:ext cx="1162974" cy="44707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1A208-D927-46E9-99C2-99D4F6CE0B66}"/>
              </a:ext>
            </a:extLst>
          </p:cNvPr>
          <p:cNvSpPr txBox="1"/>
          <p:nvPr/>
        </p:nvSpPr>
        <p:spPr>
          <a:xfrm>
            <a:off x="7468444" y="17672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(hub)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604D3-F030-4AC0-B542-D72BFD1153FB}"/>
              </a:ext>
            </a:extLst>
          </p:cNvPr>
          <p:cNvSpPr txBox="1"/>
          <p:nvPr/>
        </p:nvSpPr>
        <p:spPr>
          <a:xfrm>
            <a:off x="7464791" y="2618984"/>
            <a:ext cx="12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(final </a:t>
            </a:r>
            <a:r>
              <a:rPr lang="fr-FR" dirty="0" err="1"/>
              <a:t>dest</a:t>
            </a:r>
            <a:r>
              <a:rPr lang="fr-FR" dirty="0"/>
              <a:t>.)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A6D582-701F-4123-871A-29643A8C4D01}"/>
              </a:ext>
            </a:extLst>
          </p:cNvPr>
          <p:cNvSpPr txBox="1"/>
          <p:nvPr/>
        </p:nvSpPr>
        <p:spPr>
          <a:xfrm>
            <a:off x="7455544" y="233946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origin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AD25B-8EF4-4C2A-A6BE-35D21A93E594}"/>
              </a:ext>
            </a:extLst>
          </p:cNvPr>
          <p:cNvSpPr txBox="1"/>
          <p:nvPr/>
        </p:nvSpPr>
        <p:spPr>
          <a:xfrm>
            <a:off x="7457504" y="204674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origin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Pre-tactical </a:t>
            </a:r>
            <a:r>
              <a:rPr lang="en-GB">
                <a:solidFill>
                  <a:srgbClr val="4E88C7"/>
                </a:solidFill>
              </a:rPr>
              <a:t>layer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F621C-4371-4015-A3C5-C956EDA2F079}"/>
              </a:ext>
            </a:extLst>
          </p:cNvPr>
          <p:cNvPicPr/>
          <p:nvPr/>
        </p:nvPicPr>
        <p:blipFill rotWithShape="1">
          <a:blip r:embed="rId3"/>
          <a:srcRect l="40390" t="27640" r="26233" b="27927"/>
          <a:stretch/>
        </p:blipFill>
        <p:spPr>
          <a:xfrm>
            <a:off x="619125" y="2199016"/>
            <a:ext cx="3347828" cy="366343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F01F6A-999A-43C6-A583-90F8C70C7E77}"/>
              </a:ext>
            </a:extLst>
          </p:cNvPr>
          <p:cNvSpPr txBox="1">
            <a:spLocks/>
          </p:cNvSpPr>
          <p:nvPr/>
        </p:nvSpPr>
        <p:spPr>
          <a:xfrm>
            <a:off x="619125" y="1343025"/>
            <a:ext cx="7978257" cy="85725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290" indent="-342900">
              <a:buFont typeface="Arial"/>
              <a:buChar char="•"/>
            </a:pPr>
            <a:r>
              <a:rPr lang="en-US" sz="2400"/>
              <a:t>From strategic high-level to tactical executable detail 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5B20D-23D0-4BC2-8A07-D84C03E63E60}"/>
              </a:ext>
            </a:extLst>
          </p:cNvPr>
          <p:cNvGrpSpPr/>
          <p:nvPr/>
        </p:nvGrpSpPr>
        <p:grpSpPr>
          <a:xfrm>
            <a:off x="4629150" y="3181350"/>
            <a:ext cx="1621131" cy="1935356"/>
            <a:chOff x="457199" y="4126498"/>
            <a:chExt cx="1440002" cy="187110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8967366-B2B9-4DB1-8410-4B08B1D5C896}"/>
                </a:ext>
              </a:extLst>
            </p:cNvPr>
            <p:cNvSpPr/>
            <p:nvPr/>
          </p:nvSpPr>
          <p:spPr>
            <a:xfrm>
              <a:off x="457201" y="4126498"/>
              <a:ext cx="1440000" cy="5264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Flight Schedules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AC3760-B9DE-4DE5-A0D1-9C5951D5E907}"/>
                </a:ext>
              </a:extLst>
            </p:cNvPr>
            <p:cNvSpPr/>
            <p:nvPr/>
          </p:nvSpPr>
          <p:spPr>
            <a:xfrm>
              <a:off x="457199" y="5471135"/>
              <a:ext cx="1440000" cy="5264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Passengers Flows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EC9E6B-81BF-4884-955C-B1697194B7F9}"/>
              </a:ext>
            </a:extLst>
          </p:cNvPr>
          <p:cNvGrpSpPr/>
          <p:nvPr/>
        </p:nvGrpSpPr>
        <p:grpSpPr>
          <a:xfrm>
            <a:off x="7229475" y="2943225"/>
            <a:ext cx="1621131" cy="2434826"/>
            <a:chOff x="3063805" y="3685279"/>
            <a:chExt cx="1440000" cy="23537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1151CAE-ADF1-4B69-BF56-D5DBCC947CDD}"/>
                </a:ext>
              </a:extLst>
            </p:cNvPr>
            <p:cNvSpPr/>
            <p:nvPr/>
          </p:nvSpPr>
          <p:spPr>
            <a:xfrm>
              <a:off x="3063805" y="3685279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Flight plans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776154A-3663-4DE2-AD81-BD41FEF33BDD}"/>
                </a:ext>
              </a:extLst>
            </p:cNvPr>
            <p:cNvSpPr/>
            <p:nvPr/>
          </p:nvSpPr>
          <p:spPr>
            <a:xfrm>
              <a:off x="3063805" y="5438647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Passengers itineraries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0A8370-6670-49DE-BAAC-D5B5798C4A11}"/>
                </a:ext>
              </a:extLst>
            </p:cNvPr>
            <p:cNvSpPr/>
            <p:nvPr/>
          </p:nvSpPr>
          <p:spPr>
            <a:xfrm>
              <a:off x="3063805" y="4561963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ATFM delay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E639FE9-EC88-4F74-9091-17C301415818}"/>
              </a:ext>
            </a:extLst>
          </p:cNvPr>
          <p:cNvSpPr/>
          <p:nvPr/>
        </p:nvSpPr>
        <p:spPr>
          <a:xfrm>
            <a:off x="6315075" y="3152775"/>
            <a:ext cx="748825" cy="19945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Pre-tactical </a:t>
            </a:r>
            <a:r>
              <a:rPr lang="en-GB">
                <a:solidFill>
                  <a:srgbClr val="4E88C7"/>
                </a:solidFill>
              </a:rPr>
              <a:t>layer – flight plan generation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337D08-53EA-4CFC-AB7D-2CA654136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4706"/>
              </p:ext>
            </p:extLst>
          </p:nvPr>
        </p:nvGraphicFramePr>
        <p:xfrm>
          <a:off x="1743075" y="1495425"/>
          <a:ext cx="54372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3">
                  <a:extLst>
                    <a:ext uri="{9D8B030D-6E8A-4147-A177-3AD203B41FA5}">
                      <a16:colId xmlns:a16="http://schemas.microsoft.com/office/drawing/2014/main" val="1574668501"/>
                    </a:ext>
                  </a:extLst>
                </a:gridCol>
                <a:gridCol w="604584">
                  <a:extLst>
                    <a:ext uri="{9D8B030D-6E8A-4147-A177-3AD203B41FA5}">
                      <a16:colId xmlns:a16="http://schemas.microsoft.com/office/drawing/2014/main" val="3780173923"/>
                    </a:ext>
                  </a:extLst>
                </a:gridCol>
                <a:gridCol w="438123">
                  <a:extLst>
                    <a:ext uri="{9D8B030D-6E8A-4147-A177-3AD203B41FA5}">
                      <a16:colId xmlns:a16="http://schemas.microsoft.com/office/drawing/2014/main" val="2891426815"/>
                    </a:ext>
                  </a:extLst>
                </a:gridCol>
                <a:gridCol w="632143">
                  <a:extLst>
                    <a:ext uri="{9D8B030D-6E8A-4147-A177-3AD203B41FA5}">
                      <a16:colId xmlns:a16="http://schemas.microsoft.com/office/drawing/2014/main" val="2001149533"/>
                    </a:ext>
                  </a:extLst>
                </a:gridCol>
                <a:gridCol w="632143">
                  <a:extLst>
                    <a:ext uri="{9D8B030D-6E8A-4147-A177-3AD203B41FA5}">
                      <a16:colId xmlns:a16="http://schemas.microsoft.com/office/drawing/2014/main" val="1768803446"/>
                    </a:ext>
                  </a:extLst>
                </a:gridCol>
                <a:gridCol w="851218">
                  <a:extLst>
                    <a:ext uri="{9D8B030D-6E8A-4147-A177-3AD203B41FA5}">
                      <a16:colId xmlns:a16="http://schemas.microsoft.com/office/drawing/2014/main" val="4138356851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833643905"/>
                    </a:ext>
                  </a:extLst>
                </a:gridCol>
                <a:gridCol w="775018">
                  <a:extLst>
                    <a:ext uri="{9D8B030D-6E8A-4147-A177-3AD203B41FA5}">
                      <a16:colId xmlns:a16="http://schemas.microsoft.com/office/drawing/2014/main" val="2018245165"/>
                    </a:ext>
                  </a:extLst>
                </a:gridCol>
                <a:gridCol w="433432">
                  <a:extLst>
                    <a:ext uri="{9D8B030D-6E8A-4147-A177-3AD203B41FA5}">
                      <a16:colId xmlns:a16="http://schemas.microsoft.com/office/drawing/2014/main" val="3418654746"/>
                    </a:ext>
                  </a:extLst>
                </a:gridCol>
              </a:tblGrid>
              <a:tr h="2109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Fid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SOBT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SIBT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GCD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83736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45425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3803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2521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B737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4687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CD1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3213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B737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85146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4042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527653E-2D08-4467-BBE4-265BDB23C424}"/>
              </a:ext>
            </a:extLst>
          </p:cNvPr>
          <p:cNvSpPr/>
          <p:nvPr/>
        </p:nvSpPr>
        <p:spPr>
          <a:xfrm>
            <a:off x="7620001" y="3394467"/>
            <a:ext cx="134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/>
              <a:t>Flight plans</a:t>
            </a:r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A2EF2E-0A2A-42E7-8D7F-C0238D7E0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46909"/>
              </p:ext>
            </p:extLst>
          </p:nvPr>
        </p:nvGraphicFramePr>
        <p:xfrm>
          <a:off x="190500" y="3900676"/>
          <a:ext cx="892741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25">
                  <a:extLst>
                    <a:ext uri="{9D8B030D-6E8A-4147-A177-3AD203B41FA5}">
                      <a16:colId xmlns:a16="http://schemas.microsoft.com/office/drawing/2014/main" val="1574668501"/>
                    </a:ext>
                  </a:extLst>
                </a:gridCol>
                <a:gridCol w="671767">
                  <a:extLst>
                    <a:ext uri="{9D8B030D-6E8A-4147-A177-3AD203B41FA5}">
                      <a16:colId xmlns:a16="http://schemas.microsoft.com/office/drawing/2014/main" val="1571449249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3780173923"/>
                    </a:ext>
                  </a:extLst>
                </a:gridCol>
                <a:gridCol w="770500">
                  <a:extLst>
                    <a:ext uri="{9D8B030D-6E8A-4147-A177-3AD203B41FA5}">
                      <a16:colId xmlns:a16="http://schemas.microsoft.com/office/drawing/2014/main" val="2891426815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2001149533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1768803446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4138356851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833643905"/>
                    </a:ext>
                  </a:extLst>
                </a:gridCol>
                <a:gridCol w="725932">
                  <a:extLst>
                    <a:ext uri="{9D8B030D-6E8A-4147-A177-3AD203B41FA5}">
                      <a16:colId xmlns:a16="http://schemas.microsoft.com/office/drawing/2014/main" val="2018245165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3418654746"/>
                    </a:ext>
                  </a:extLst>
                </a:gridCol>
                <a:gridCol w="814642">
                  <a:extLst>
                    <a:ext uri="{9D8B030D-6E8A-4147-A177-3AD203B41FA5}">
                      <a16:colId xmlns:a16="http://schemas.microsoft.com/office/drawing/2014/main" val="3053034549"/>
                    </a:ext>
                  </a:extLst>
                </a:gridCol>
                <a:gridCol w="787165">
                  <a:extLst>
                    <a:ext uri="{9D8B030D-6E8A-4147-A177-3AD203B41FA5}">
                      <a16:colId xmlns:a16="http://schemas.microsoft.com/office/drawing/2014/main" val="4189610985"/>
                    </a:ext>
                  </a:extLst>
                </a:gridCol>
              </a:tblGrid>
              <a:tr h="7004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Fid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Flight</a:t>
                      </a:r>
                      <a:r>
                        <a:rPr lang="en-GB" sz="1400" baseline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en-GB" sz="1400" baseline="0"/>
                        <a:t>plan</a:t>
                      </a:r>
                    </a:p>
                    <a:p>
                      <a:pPr>
                        <a:buNone/>
                      </a:pPr>
                      <a:r>
                        <a:rPr lang="en-GB" sz="1400" baseline="0"/>
                        <a:t>type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Climb</a:t>
                      </a:r>
                      <a:r>
                        <a:rPr lang="en-GB" sz="1400" baseline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dist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Climb</a:t>
                      </a:r>
                      <a:r>
                        <a:rPr lang="en-GB" sz="1400" baseline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en-GB" sz="1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dist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avg</a:t>
                      </a:r>
                      <a:endParaRPr lang="en-GB" sz="1400"/>
                    </a:p>
                    <a:p>
                      <a:pPr>
                        <a:buNone/>
                      </a:pPr>
                      <a:r>
                        <a:rPr lang="en-GB" sz="1400" err="1"/>
                        <a:t>Fl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avg</a:t>
                      </a:r>
                      <a:endParaRPr lang="en-GB" sz="1400"/>
                    </a:p>
                    <a:p>
                      <a:pPr>
                        <a:buNone/>
                      </a:pPr>
                      <a:r>
                        <a:rPr lang="en-GB" sz="140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Cruise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avg</a:t>
                      </a:r>
                      <a:endParaRPr lang="en-GB" sz="1400"/>
                    </a:p>
                    <a:p>
                      <a:pPr>
                        <a:buNone/>
                      </a:pPr>
                      <a:r>
                        <a:rPr lang="en-GB" sz="140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Descent</a:t>
                      </a:r>
                    </a:p>
                    <a:p>
                      <a:pPr>
                        <a:buNone/>
                      </a:pPr>
                      <a:r>
                        <a:rPr lang="en-GB" sz="1400" err="1"/>
                        <a:t>dist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Descent</a:t>
                      </a:r>
                    </a:p>
                    <a:p>
                      <a:pPr>
                        <a:buNone/>
                      </a:pPr>
                      <a:r>
                        <a:rPr lang="en-GB" sz="140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83736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1:07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445N (0.77M)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66500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345425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450N (0.78M)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67000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43803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1:07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446N (0.77M)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66000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-24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24687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F</a:t>
                      </a:r>
                      <a:r>
                        <a:rPr lang="en-GB" sz="1400" baseline="-25000"/>
                        <a:t>AD1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1:02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450N (0.77M)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67500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00:36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685146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040423"/>
                  </a:ext>
                </a:extLst>
              </a:tr>
            </a:tbl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890F21-98BB-4FB6-9B51-F7F21D4C0182}"/>
              </a:ext>
            </a:extLst>
          </p:cNvPr>
          <p:cNvSpPr/>
          <p:nvPr/>
        </p:nvSpPr>
        <p:spPr>
          <a:xfrm>
            <a:off x="7210425" y="2028825"/>
            <a:ext cx="1038868" cy="1422889"/>
          </a:xfrm>
          <a:custGeom>
            <a:avLst/>
            <a:gdLst>
              <a:gd name="connsiteX0" fmla="*/ 0 w 967740"/>
              <a:gd name="connsiteY0" fmla="*/ 23040 h 1120320"/>
              <a:gd name="connsiteX1" fmla="*/ 662940 w 967740"/>
              <a:gd name="connsiteY1" fmla="*/ 144960 h 1120320"/>
              <a:gd name="connsiteX2" fmla="*/ 967740 w 967740"/>
              <a:gd name="connsiteY2" fmla="*/ 112032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740" h="1120320">
                <a:moveTo>
                  <a:pt x="0" y="23040"/>
                </a:moveTo>
                <a:cubicBezTo>
                  <a:pt x="250825" y="-7440"/>
                  <a:pt x="501650" y="-37920"/>
                  <a:pt x="662940" y="144960"/>
                </a:cubicBezTo>
                <a:cubicBezTo>
                  <a:pt x="824230" y="327840"/>
                  <a:pt x="895985" y="724080"/>
                  <a:pt x="967740" y="1120320"/>
                </a:cubicBezTo>
              </a:path>
            </a:pathLst>
          </a:custGeom>
          <a:noFill/>
          <a:ln w="50800">
            <a:tailEnd type="triangle" w="sm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A97EC-683E-409C-BD25-B51AC3C17A88}"/>
              </a:ext>
            </a:extLst>
          </p:cNvPr>
          <p:cNvSpPr/>
          <p:nvPr/>
        </p:nvSpPr>
        <p:spPr>
          <a:xfrm>
            <a:off x="6062388" y="1095375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/>
              <a:t>Schedules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Pre-tactical </a:t>
            </a:r>
            <a:r>
              <a:rPr lang="en-GB">
                <a:solidFill>
                  <a:srgbClr val="4E88C7"/>
                </a:solidFill>
              </a:rPr>
              <a:t>layer – flight plan generation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2042A-9162-4F6E-857F-F5440626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390650"/>
            <a:ext cx="8699192" cy="49401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C80CA0-AF7E-4020-934A-65C43A5691F3}"/>
              </a:ext>
            </a:extLst>
          </p:cNvPr>
          <p:cNvSpPr/>
          <p:nvPr/>
        </p:nvSpPr>
        <p:spPr>
          <a:xfrm>
            <a:off x="216785" y="2598304"/>
            <a:ext cx="190500" cy="202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05598-E3EF-49BC-B71D-D3B76481FAB8}"/>
              </a:ext>
            </a:extLst>
          </p:cNvPr>
          <p:cNvSpPr/>
          <p:nvPr/>
        </p:nvSpPr>
        <p:spPr>
          <a:xfrm rot="16200000">
            <a:off x="4699938" y="5241701"/>
            <a:ext cx="190500" cy="202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145F-9D4C-41AD-8556-B96E41A35478}"/>
              </a:ext>
            </a:extLst>
          </p:cNvPr>
          <p:cNvSpPr txBox="1"/>
          <p:nvPr/>
        </p:nvSpPr>
        <p:spPr>
          <a:xfrm>
            <a:off x="35867" y="2598304"/>
            <a:ext cx="461665" cy="21033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/>
              <a:t>Flight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requested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393D8-BCBD-4BBD-BF19-4D538A1416A4}"/>
              </a:ext>
            </a:extLst>
          </p:cNvPr>
          <p:cNvSpPr txBox="1"/>
          <p:nvPr/>
        </p:nvSpPr>
        <p:spPr>
          <a:xfrm>
            <a:off x="3490792" y="6146093"/>
            <a:ext cx="260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Flight plan distance (NM)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1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Tactical layer</a:t>
            </a:r>
            <a:r>
              <a:rPr lang="en-GB">
                <a:solidFill>
                  <a:srgbClr val="4E88C7"/>
                </a:solidFill>
              </a:rPr>
              <a:t> -- Mercury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B69D5-6543-4C55-B65C-F26DA09A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1" y="1430338"/>
            <a:ext cx="2600688" cy="44487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F9865F-56B8-4C7C-8E40-AAAE23FE0557}"/>
              </a:ext>
            </a:extLst>
          </p:cNvPr>
          <p:cNvGrpSpPr/>
          <p:nvPr/>
        </p:nvGrpSpPr>
        <p:grpSpPr>
          <a:xfrm>
            <a:off x="4184429" y="2525975"/>
            <a:ext cx="1621131" cy="2434826"/>
            <a:chOff x="3063805" y="3685279"/>
            <a:chExt cx="1440000" cy="23537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247910-AA73-4FE4-9955-6B198C637395}"/>
                </a:ext>
              </a:extLst>
            </p:cNvPr>
            <p:cNvSpPr/>
            <p:nvPr/>
          </p:nvSpPr>
          <p:spPr>
            <a:xfrm>
              <a:off x="3063805" y="3685279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Flight plans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3AC00F-018B-487A-99EB-BA264F7AFD58}"/>
                </a:ext>
              </a:extLst>
            </p:cNvPr>
            <p:cNvSpPr/>
            <p:nvPr/>
          </p:nvSpPr>
          <p:spPr>
            <a:xfrm>
              <a:off x="3063805" y="5438647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Passengers itineraries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A2D894C-D067-48EA-9577-288D98D7A466}"/>
                </a:ext>
              </a:extLst>
            </p:cNvPr>
            <p:cNvSpPr/>
            <p:nvPr/>
          </p:nvSpPr>
          <p:spPr>
            <a:xfrm>
              <a:off x="3063805" y="4561963"/>
              <a:ext cx="1440000" cy="6003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ATFM delay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0C4FB4D-0A21-47DD-BFC4-CAA45DC19342}"/>
              </a:ext>
            </a:extLst>
          </p:cNvPr>
          <p:cNvSpPr/>
          <p:nvPr/>
        </p:nvSpPr>
        <p:spPr>
          <a:xfrm>
            <a:off x="6048747" y="2735525"/>
            <a:ext cx="748825" cy="19945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2AF5ED-056F-4C03-9069-88C7CEF04850}"/>
              </a:ext>
            </a:extLst>
          </p:cNvPr>
          <p:cNvSpPr/>
          <p:nvPr/>
        </p:nvSpPr>
        <p:spPr>
          <a:xfrm>
            <a:off x="6966327" y="3140282"/>
            <a:ext cx="2033587" cy="1185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Tactical delays, </a:t>
            </a:r>
            <a:r>
              <a:rPr lang="en-GB" err="1"/>
              <a:t>reaccomodations</a:t>
            </a:r>
            <a:r>
              <a:rPr lang="en-GB"/>
              <a:t>,</a:t>
            </a:r>
          </a:p>
          <a:p>
            <a:pPr algn="ctr"/>
            <a:r>
              <a:rPr lang="fr-FR"/>
              <a:t>e</a:t>
            </a:r>
            <a:r>
              <a:rPr lang="en-GB" err="1"/>
              <a:t>tc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20BD3-65A2-42C9-BC53-50A527B49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Tactical layer</a:t>
            </a:r>
            <a:r>
              <a:rPr lang="en-GB">
                <a:solidFill>
                  <a:srgbClr val="4E88C7"/>
                </a:solidFill>
              </a:rPr>
              <a:t> -- Mercury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279E21-55DA-41A0-A333-3B91471C3842}"/>
              </a:ext>
            </a:extLst>
          </p:cNvPr>
          <p:cNvSpPr txBox="1">
            <a:spLocks/>
          </p:cNvSpPr>
          <p:nvPr/>
        </p:nvSpPr>
        <p:spPr>
          <a:xfrm>
            <a:off x="518672" y="3295650"/>
            <a:ext cx="8179241" cy="27638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2400"/>
              <a:t>Data-driven mesoscopic approach, stochastic modelling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Individual passenger DOOR-TO-DOOR itineraries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Regulation 261/2004 – </a:t>
            </a:r>
            <a:r>
              <a:rPr lang="en-US" sz="2400" err="1"/>
              <a:t>pax</a:t>
            </a:r>
            <a:r>
              <a:rPr lang="en-US" sz="2400"/>
              <a:t> care &amp; compensation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Disruptions, cancelations, re-accommodations, compensations costs</a:t>
            </a:r>
            <a:endParaRPr lang="en-US"/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Airline decisions based on costs models or rule of thumb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Full Air Traffic Management model, demand/capacity balance</a:t>
            </a:r>
          </a:p>
          <a:p>
            <a:pPr marL="285750" indent="-285750">
              <a:buFont typeface="Arial" charset="0"/>
              <a:buChar char="•"/>
            </a:pPr>
            <a:endParaRPr lang="en-US" sz="2400" b="1"/>
          </a:p>
          <a:p>
            <a:pPr marL="285750" indent="-285750">
              <a:buFont typeface="Arial" charset="0"/>
              <a:buChar char="•"/>
            </a:pPr>
            <a:endParaRPr lang="en-US" sz="2400" b="1"/>
          </a:p>
          <a:p>
            <a:pPr marL="285750" indent="-285750">
              <a:buFont typeface="Arial" charset="0"/>
              <a:buChar char="•"/>
            </a:pPr>
            <a:endParaRPr lang="en-US" sz="2400" b="1"/>
          </a:p>
          <a:p>
            <a:pPr marL="285750" indent="-285750">
              <a:buFont typeface="Arial" charset="0"/>
              <a:buChar char="•"/>
            </a:pPr>
            <a:endParaRPr lang="en-US" sz="24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30382C-CA51-4A22-96DB-64CF77D2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647825"/>
            <a:ext cx="3889603" cy="15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6E6E6E"/>
                </a:solidFill>
              </a:rPr>
              <a:t>Vista aims to study the main </a:t>
            </a:r>
            <a:r>
              <a:rPr lang="en-GB" sz="2000" b="1" dirty="0">
                <a:solidFill>
                  <a:srgbClr val="6E6E6E"/>
                </a:solidFill>
              </a:rPr>
              <a:t>forces (‘factors’) </a:t>
            </a:r>
            <a:r>
              <a:rPr lang="en-GB" sz="2000" dirty="0">
                <a:solidFill>
                  <a:srgbClr val="6E6E6E"/>
                </a:solidFill>
              </a:rPr>
              <a:t>that will shape the future of ATM in Europe at the </a:t>
            </a:r>
            <a:r>
              <a:rPr lang="en-GB" sz="2000" b="1" dirty="0">
                <a:solidFill>
                  <a:srgbClr val="6E6E6E"/>
                </a:solidFill>
              </a:rPr>
              <a:t>2035 and 2050 horizons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r>
              <a:rPr lang="en-GB" sz="2000" dirty="0">
                <a:solidFill>
                  <a:srgbClr val="6E6E6E"/>
                </a:solidFill>
              </a:rPr>
              <a:t> More specifically: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E6E6E"/>
                </a:solidFill>
              </a:rPr>
              <a:t>trade-off between, and impacts of, primary </a:t>
            </a:r>
            <a:r>
              <a:rPr lang="en-GB" sz="2000" b="1" dirty="0">
                <a:solidFill>
                  <a:srgbClr val="6E6E6E"/>
                </a:solidFill>
              </a:rPr>
              <a:t>regulatory</a:t>
            </a:r>
            <a:r>
              <a:rPr lang="en-GB" sz="2000" dirty="0">
                <a:solidFill>
                  <a:srgbClr val="6E6E6E"/>
                </a:solidFill>
              </a:rPr>
              <a:t> and </a:t>
            </a:r>
            <a:r>
              <a:rPr lang="en-GB" sz="2000" b="1" dirty="0">
                <a:solidFill>
                  <a:srgbClr val="6E6E6E"/>
                </a:solidFill>
              </a:rPr>
              <a:t>business</a:t>
            </a:r>
            <a:r>
              <a:rPr lang="en-GB" sz="2000" dirty="0">
                <a:solidFill>
                  <a:srgbClr val="6E6E6E"/>
                </a:solidFill>
              </a:rPr>
              <a:t> (market) </a:t>
            </a:r>
            <a:r>
              <a:rPr lang="en-GB" sz="2000" b="1" dirty="0">
                <a:solidFill>
                  <a:srgbClr val="6E6E6E"/>
                </a:solidFill>
              </a:rPr>
              <a:t>forces</a:t>
            </a:r>
            <a:r>
              <a:rPr lang="en-GB" sz="2000" dirty="0">
                <a:solidFill>
                  <a:srgbClr val="6E6E6E"/>
                </a:solidFill>
              </a:rPr>
              <a:t>;</a:t>
            </a:r>
            <a:endParaRPr lang="en-GB" sz="2000" dirty="0"/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E6E6E"/>
                </a:solidFill>
              </a:rPr>
              <a:t>trade-offs </a:t>
            </a:r>
            <a:r>
              <a:rPr lang="en-GB" sz="2000" b="1" dirty="0">
                <a:solidFill>
                  <a:srgbClr val="6E6E6E"/>
                </a:solidFill>
              </a:rPr>
              <a:t>within</a:t>
            </a:r>
            <a:r>
              <a:rPr lang="en-GB" sz="2000" dirty="0">
                <a:solidFill>
                  <a:srgbClr val="6E6E6E"/>
                </a:solidFill>
              </a:rPr>
              <a:t> any given period;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E6E6E"/>
                </a:solidFill>
              </a:rPr>
              <a:t>trade-offs </a:t>
            </a:r>
            <a:r>
              <a:rPr lang="en-GB" sz="2000" b="1" dirty="0">
                <a:solidFill>
                  <a:srgbClr val="6E6E6E"/>
                </a:solidFill>
              </a:rPr>
              <a:t>between</a:t>
            </a:r>
            <a:r>
              <a:rPr lang="en-GB" sz="2000" dirty="0">
                <a:solidFill>
                  <a:srgbClr val="6E6E6E"/>
                </a:solidFill>
              </a:rPr>
              <a:t> periods;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E6E6E"/>
                </a:solidFill>
              </a:rPr>
              <a:t>whether </a:t>
            </a:r>
            <a:r>
              <a:rPr lang="en-GB" sz="2000" b="1" dirty="0">
                <a:solidFill>
                  <a:srgbClr val="6E6E6E"/>
                </a:solidFill>
              </a:rPr>
              <a:t>alignment</a:t>
            </a:r>
            <a:r>
              <a:rPr lang="en-GB" sz="2000" dirty="0">
                <a:solidFill>
                  <a:srgbClr val="6E6E6E"/>
                </a:solidFill>
              </a:rPr>
              <a:t> may be expected to </a:t>
            </a:r>
            <a:r>
              <a:rPr lang="en-GB" sz="2000" b="1" dirty="0">
                <a:solidFill>
                  <a:srgbClr val="6E6E6E"/>
                </a:solidFill>
              </a:rPr>
              <a:t>improve or deteriorate </a:t>
            </a:r>
            <a:r>
              <a:rPr lang="en-GB" sz="2000" dirty="0">
                <a:solidFill>
                  <a:srgbClr val="6E6E6E"/>
                </a:solidFill>
              </a:rPr>
              <a:t>as we move closer to Flightpath 2050’s timeframe</a:t>
            </a:r>
            <a:r>
              <a:rPr lang="en-GB" sz="2000" dirty="0">
                <a:solidFill>
                  <a:srgbClr val="FF0000"/>
                </a:solidFill>
              </a:rPr>
              <a:t> 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6E6E6E"/>
                </a:solidFill>
              </a:rPr>
              <a:t>Focus on five stakeholders: airlines</a:t>
            </a:r>
            <a:r>
              <a:rPr lang="en-GB" sz="2000" dirty="0">
                <a:solidFill>
                  <a:srgbClr val="666666"/>
                </a:solidFill>
              </a:rPr>
              <a:t>, ANSPs, airports,  passengers, and environment.</a:t>
            </a:r>
          </a:p>
          <a:p>
            <a:pPr lvl="1" indent="0">
              <a:spcAft>
                <a:spcPts val="600"/>
              </a:spcAft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611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Conclusions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38B7E-F589-444F-99BD-AAB23F790ADD}"/>
              </a:ext>
            </a:extLst>
          </p:cNvPr>
          <p:cNvSpPr/>
          <p:nvPr/>
        </p:nvSpPr>
        <p:spPr>
          <a:xfrm>
            <a:off x="457200" y="975949"/>
            <a:ext cx="8432800" cy="537993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</a:pPr>
            <a:r>
              <a:rPr lang="en-US" sz="2400" u="sng" dirty="0">
                <a:solidFill>
                  <a:srgbClr val="6E6E6E"/>
                </a:solidFill>
                <a:ea typeface="Calibri"/>
                <a:cs typeface="Calibri"/>
              </a:rPr>
              <a:t>Overall model:</a:t>
            </a: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Aim at simulating </a:t>
            </a: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what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 happens a typical day of </a:t>
            </a: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if</a:t>
            </a:r>
            <a:r>
              <a:rPr lang="en-US" sz="2400" b="1" dirty="0">
                <a:solidFill>
                  <a:srgbClr val="6E6E6E"/>
                </a:solidFill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you change something in the system.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Macro to micro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 model in different layers of increasing detail</a:t>
            </a:r>
          </a:p>
          <a:p>
            <a:pPr marL="1143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</a:pPr>
            <a:r>
              <a:rPr lang="en-US" sz="2400" u="sng" dirty="0">
                <a:solidFill>
                  <a:srgbClr val="6E6E6E"/>
                </a:solidFill>
                <a:ea typeface="Calibri"/>
                <a:cs typeface="Calibri"/>
              </a:rPr>
              <a:t>Economic model: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High-level description</a:t>
            </a: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</a:rPr>
              <a:t>, dependence of main flows on macro-economic parameters.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Deterministic agent-based model</a:t>
            </a:r>
            <a:r>
              <a:rPr lang="en-US" sz="2400" dirty="0">
                <a:ea typeface="Calibri"/>
                <a:cs typeface="Calibri"/>
              </a:rPr>
              <a:t>, featuring ANSPs, airlines, airports and passengers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ea typeface="Calibri"/>
                <a:cs typeface="Calibri"/>
              </a:rPr>
              <a:t>Complex economic feed-back</a:t>
            </a:r>
            <a:r>
              <a:rPr lang="en-US" sz="2400" dirty="0">
                <a:ea typeface="Calibri"/>
                <a:cs typeface="Calibri"/>
              </a:rPr>
              <a:t>, emerging phenomena coming from network-based interactions</a:t>
            </a:r>
            <a:endParaRPr lang="en-US" sz="2400" b="1" dirty="0">
              <a:solidFill>
                <a:schemeClr val="accent3"/>
              </a:solidFill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B98CC-94AE-4BEB-8D60-078703597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76DE9-4531-4B98-B19C-FF83FBFD3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2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Potential </a:t>
            </a:r>
            <a:r>
              <a:rPr lang="en-GB">
                <a:solidFill>
                  <a:srgbClr val="4E88C7"/>
                </a:solidFill>
              </a:rPr>
              <a:t>next steps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4048284-C0E4-48D9-B110-BEF2C8B95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9A59B-83A5-4805-8315-4C8EDC9EF7D2}"/>
              </a:ext>
            </a:extLst>
          </p:cNvPr>
          <p:cNvSpPr/>
          <p:nvPr/>
        </p:nvSpPr>
        <p:spPr>
          <a:xfrm>
            <a:off x="459754" y="1085011"/>
            <a:ext cx="8432800" cy="489364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/>
              <a:t>Academic developments:</a:t>
            </a:r>
            <a:endParaRPr lang="en-US" u="sng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Study of emergent phenomena related to more specific changes in the model, for instance introduction of different </a:t>
            </a:r>
            <a:r>
              <a:rPr lang="en-GB" sz="2400" dirty="0">
                <a:solidFill>
                  <a:srgbClr val="6EB628"/>
                </a:solidFill>
              </a:rPr>
              <a:t>drone management systems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Refinements of the economic side of the model by extending the </a:t>
            </a:r>
            <a:r>
              <a:rPr lang="en-GB" sz="2400" dirty="0">
                <a:solidFill>
                  <a:srgbClr val="6EB628"/>
                </a:solidFill>
              </a:rPr>
              <a:t>financial aspect</a:t>
            </a:r>
            <a:r>
              <a:rPr lang="en-GB" sz="2400" dirty="0"/>
              <a:t>: capital of companies, loans, etc.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Refinements of the strategies used by agents, game theory.</a:t>
            </a:r>
          </a:p>
          <a:p>
            <a:pPr marL="342900" indent="-342900">
              <a:buFont typeface="Arial"/>
              <a:buChar char="•"/>
            </a:pPr>
            <a:endParaRPr lang="en-GB" sz="2400" u="sng" dirty="0"/>
          </a:p>
          <a:p>
            <a:r>
              <a:rPr lang="en-GB" sz="2400" u="sng" dirty="0"/>
              <a:t>Application-oriented development: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Support to projects like PJ19, </a:t>
            </a:r>
            <a:r>
              <a:rPr lang="en-GB" sz="2400" dirty="0">
                <a:solidFill>
                  <a:srgbClr val="6EB628"/>
                </a:solidFill>
              </a:rPr>
              <a:t>development of performance tools</a:t>
            </a:r>
            <a:r>
              <a:rPr lang="en-GB" sz="2400" dirty="0"/>
              <a:t> and general views like EATMA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Support to </a:t>
            </a:r>
            <a:r>
              <a:rPr lang="en-GB" sz="2400" dirty="0">
                <a:solidFill>
                  <a:srgbClr val="6EB628"/>
                </a:solidFill>
              </a:rPr>
              <a:t>projections of demand</a:t>
            </a:r>
            <a:r>
              <a:rPr lang="en-GB" sz="2400" dirty="0"/>
              <a:t> at the ANSP level (stakeholder demand)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6500C-E1D4-4647-89F5-1421A07FB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22313" y="3063148"/>
            <a:ext cx="7772400" cy="1500187"/>
          </a:xfrm>
        </p:spPr>
        <p:txBody>
          <a:bodyPr/>
          <a:lstStyle/>
          <a:p>
            <a:r>
              <a:rPr lang="en-GB"/>
              <a:t>Thanks for listening!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339373"/>
            <a:ext cx="7772400" cy="1500187"/>
          </a:xfrm>
        </p:spPr>
        <p:txBody>
          <a:bodyPr>
            <a:normAutofit/>
          </a:bodyPr>
          <a:lstStyle/>
          <a:p>
            <a:r>
              <a:rPr lang="en-GB" sz="4000" dirty="0"/>
              <a:t>Vista project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7A988B1-238C-4854-802C-D0FFE91A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80" y="1057275"/>
            <a:ext cx="1603458" cy="746972"/>
          </a:xfrm>
          <a:prstGeom prst="rect">
            <a:avLst/>
          </a:prstGeom>
        </p:spPr>
      </p:pic>
      <p:pic>
        <p:nvPicPr>
          <p:cNvPr id="5" name="Picture 15" descr="innaxis.jpg">
            <a:extLst>
              <a:ext uri="{FF2B5EF4-FFF2-40B4-BE49-F238E27FC236}">
                <a16:creationId xmlns:a16="http://schemas.microsoft.com/office/drawing/2014/main" id="{9F6BFEC1-A2D7-4A4C-BD8D-68CEF323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155420"/>
            <a:ext cx="2199394" cy="6342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D101927-CBC7-4447-9652-40336F68C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25" y="2315750"/>
            <a:ext cx="1711778" cy="59221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00E0AAF-147B-4F6C-A0E2-B7A2580BF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1600746"/>
            <a:ext cx="1307645" cy="130923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11F50B2-6D31-410B-BA7A-8A922ABBE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965" y="1973353"/>
            <a:ext cx="935279" cy="935279"/>
          </a:xfrm>
          <a:prstGeom prst="rect">
            <a:avLst/>
          </a:prstGeom>
        </p:spPr>
      </p:pic>
      <p:pic>
        <p:nvPicPr>
          <p:cNvPr id="14" name="Picture 14" descr="250px-Swiss_International_Air_Lines_Logo_2011.svg.png">
            <a:extLst>
              <a:ext uri="{FF2B5EF4-FFF2-40B4-BE49-F238E27FC236}">
                <a16:creationId xmlns:a16="http://schemas.microsoft.com/office/drawing/2014/main" id="{FC36BF29-C4CA-4413-ADA3-3B98C55E8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300" y="1472640"/>
            <a:ext cx="2381250" cy="552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107408-2FB8-4985-AFF2-C9FB073BCB9C}"/>
              </a:ext>
            </a:extLst>
          </p:cNvPr>
          <p:cNvSpPr/>
          <p:nvPr/>
        </p:nvSpPr>
        <p:spPr>
          <a:xfrm>
            <a:off x="619125" y="2076450"/>
            <a:ext cx="2333722" cy="7223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UOW logo aw FINAL Black_0.png">
            <a:extLst>
              <a:ext uri="{FF2B5EF4-FFF2-40B4-BE49-F238E27FC236}">
                <a16:creationId xmlns:a16="http://schemas.microsoft.com/office/drawing/2014/main" id="{821481CE-CF91-48D4-B214-8229D6B83F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2181225"/>
            <a:ext cx="2209465" cy="5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5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Passenger demand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F411E-0198-49FA-9965-57D0471BE4AB}"/>
              </a:ext>
            </a:extLst>
          </p:cNvPr>
          <p:cNvSpPr/>
          <p:nvPr/>
        </p:nvSpPr>
        <p:spPr>
          <a:xfrm>
            <a:off x="457200" y="949312"/>
            <a:ext cx="8432800" cy="226318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Pax demand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: given all the possibilities (</a:t>
            </a:r>
            <a:r>
              <a:rPr lang="en-US" sz="2400">
                <a:solidFill>
                  <a:schemeClr val="accent3"/>
                </a:solidFill>
                <a:ea typeface="Calibri"/>
                <a:cs typeface="Calibri"/>
              </a:rPr>
              <a:t>itineraries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) to go from </a:t>
            </a:r>
            <a:r>
              <a:rPr lang="en-US" sz="2400" err="1">
                <a:solidFill>
                  <a:srgbClr val="6E6E6E"/>
                </a:solidFill>
                <a:ea typeface="Calibri"/>
                <a:cs typeface="Calibri"/>
              </a:rPr>
              <a:t>i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 to j with associated prices, travel times, </a:t>
            </a:r>
            <a:r>
              <a:rPr lang="en-US" sz="2400" err="1">
                <a:solidFill>
                  <a:srgbClr val="6E6E6E"/>
                </a:solidFill>
                <a:ea typeface="Calibri"/>
                <a:cs typeface="Calibri"/>
              </a:rPr>
              <a:t>etc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, how to choose one?</a:t>
            </a:r>
          </a:p>
          <a:p>
            <a:pPr marL="1143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>
              <a:buClr>
                <a:srgbClr val="000000"/>
              </a:buClr>
              <a:buSzPct val="61111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9FE2D-2208-43A5-B3A8-9C8686DB08A4}"/>
                  </a:ext>
                </a:extLst>
              </p:cNvPr>
              <p:cNvSpPr txBox="1"/>
              <p:nvPr/>
            </p:nvSpPr>
            <p:spPr>
              <a:xfrm>
                <a:off x="1006051" y="2219418"/>
                <a:ext cx="7335098" cy="47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𝐷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 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𝐷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𝑘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1−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𝛼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𝛽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+ …</m:t>
                          </m:r>
                        </m:e>
                      </m:d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𝐶</m:t>
                      </m:r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 {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}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𝑙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≠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9FE2D-2208-43A5-B3A8-9C8686DB0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1" y="2219418"/>
                <a:ext cx="7335098" cy="478593"/>
              </a:xfrm>
              <a:prstGeom prst="rect">
                <a:avLst/>
              </a:prstGeom>
              <a:blipFill>
                <a:blip r:embed="rId3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76A93-69B5-4322-BBFD-1FF0185E99B1}"/>
              </a:ext>
            </a:extLst>
          </p:cNvPr>
          <p:cNvCxnSpPr/>
          <p:nvPr/>
        </p:nvCxnSpPr>
        <p:spPr>
          <a:xfrm flipV="1">
            <a:off x="2806302" y="2769032"/>
            <a:ext cx="960707" cy="1279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B4957E-2C43-41A3-B18D-DF4DAB34B145}"/>
              </a:ext>
            </a:extLst>
          </p:cNvPr>
          <p:cNvCxnSpPr>
            <a:cxnSpLocks/>
          </p:cNvCxnSpPr>
          <p:nvPr/>
        </p:nvCxnSpPr>
        <p:spPr>
          <a:xfrm flipH="1" flipV="1">
            <a:off x="6213177" y="2751750"/>
            <a:ext cx="598157" cy="1340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31AA2F-F598-4960-8FFB-A48C9EADECD0}"/>
              </a:ext>
            </a:extLst>
          </p:cNvPr>
          <p:cNvSpPr txBox="1"/>
          <p:nvPr/>
        </p:nvSpPr>
        <p:spPr>
          <a:xfrm>
            <a:off x="1969142" y="4029485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</a:rPr>
              <a:t>Volume </a:t>
            </a:r>
            <a:r>
              <a:rPr lang="fr-FR" sz="2400" err="1">
                <a:solidFill>
                  <a:schemeClr val="accent1"/>
                </a:solidFill>
              </a:rPr>
              <a:t>term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1287F-FE16-47FB-8F4D-92360BAAB000}"/>
              </a:ext>
            </a:extLst>
          </p:cNvPr>
          <p:cNvSpPr txBox="1"/>
          <p:nvPr/>
        </p:nvSpPr>
        <p:spPr>
          <a:xfrm>
            <a:off x="5491780" y="4048991"/>
            <a:ext cx="241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Competition</a:t>
            </a:r>
            <a:r>
              <a:rPr lang="fr-FR" sz="2400">
                <a:solidFill>
                  <a:schemeClr val="accent1"/>
                </a:solidFill>
              </a:rPr>
              <a:t> </a:t>
            </a:r>
            <a:r>
              <a:rPr lang="fr-FR" sz="2400" err="1">
                <a:solidFill>
                  <a:schemeClr val="accent1"/>
                </a:solidFill>
              </a:rPr>
              <a:t>term</a:t>
            </a:r>
            <a:endParaRPr lang="en-GB" sz="24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2CE3AC-D79E-4BE4-913F-7A6962175C7E}"/>
                  </a:ext>
                </a:extLst>
              </p:cNvPr>
              <p:cNvSpPr txBox="1"/>
              <p:nvPr/>
            </p:nvSpPr>
            <p:spPr>
              <a:xfrm>
                <a:off x="1589103" y="4643048"/>
                <a:ext cx="6712800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 </m:t>
                      </m:r>
                      <m:d>
                        <m:dPr>
                          <m:begChr m:val="{"/>
                          <m:ctrlP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}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𝑙</m:t>
                              </m:r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6E6E6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2CE3AC-D79E-4BE4-913F-7A696217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3" y="4643048"/>
                <a:ext cx="6712800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2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Airline supply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A5AB6-1E80-4232-8988-790FC53DA3E1}"/>
              </a:ext>
            </a:extLst>
          </p:cNvPr>
          <p:cNvSpPr/>
          <p:nvPr/>
        </p:nvSpPr>
        <p:spPr>
          <a:xfrm>
            <a:off x="457200" y="949312"/>
            <a:ext cx="8432800" cy="18384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Airline supply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: profit maximizer, choosing their capacity on each branch.</a:t>
            </a:r>
          </a:p>
          <a:p>
            <a:pPr marL="1143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>
              <a:buClr>
                <a:srgbClr val="000000"/>
              </a:buClr>
              <a:buSzPct val="61111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FCA9C-B368-4752-A216-6311264F3054}"/>
                  </a:ext>
                </a:extLst>
              </p:cNvPr>
              <p:cNvSpPr txBox="1"/>
              <p:nvPr/>
            </p:nvSpPr>
            <p:spPr>
              <a:xfrm>
                <a:off x="1006051" y="1864315"/>
                <a:ext cx="7335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r</m:t>
                      </m:r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𝑆</m:t>
                      </m:r>
                      <m:acc>
                        <m:accPr>
                          <m:chr m:val="̂"/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</m:acc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 −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𝑐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FCA9C-B368-4752-A216-6311264F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1" y="1864315"/>
                <a:ext cx="7335098" cy="461665"/>
              </a:xfrm>
              <a:prstGeom prst="rect">
                <a:avLst/>
              </a:prstGeom>
              <a:blipFill>
                <a:blip r:embed="rId3"/>
                <a:stretch>
                  <a:fillRect t="-39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4250A1-6C63-40CE-A255-524BF882CDD2}"/>
                  </a:ext>
                </a:extLst>
              </p:cNvPr>
              <p:cNvSpPr txBox="1"/>
              <p:nvPr/>
            </p:nvSpPr>
            <p:spPr>
              <a:xfrm>
                <a:off x="360117" y="5036181"/>
                <a:ext cx="2587270" cy="1159356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𝑆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∗</m:t>
                          </m:r>
                        </m:sup>
                      </m:sSup>
                      <m:r>
                        <a:rPr lang="fr-FR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fr-FR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𝛼</m:t>
                              </m:r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4250A1-6C63-40CE-A255-524BF882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7" y="5036181"/>
                <a:ext cx="2587270" cy="115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5C4482-2212-4A27-BA02-2A43C97BB17B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621210" y="3041634"/>
            <a:ext cx="1444763" cy="1081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2DDB4-9F36-4890-99FF-03385B0F78D8}"/>
              </a:ext>
            </a:extLst>
          </p:cNvPr>
          <p:cNvCxnSpPr>
            <a:cxnSpLocks/>
          </p:cNvCxnSpPr>
          <p:nvPr/>
        </p:nvCxnSpPr>
        <p:spPr>
          <a:xfrm flipH="1" flipV="1">
            <a:off x="4875917" y="3169338"/>
            <a:ext cx="1" cy="1674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6E38A-5297-4B7D-9023-A046FBF1A934}"/>
              </a:ext>
            </a:extLst>
          </p:cNvPr>
          <p:cNvCxnSpPr>
            <a:cxnSpLocks/>
          </p:cNvCxnSpPr>
          <p:nvPr/>
        </p:nvCxnSpPr>
        <p:spPr>
          <a:xfrm flipH="1" flipV="1">
            <a:off x="5814239" y="3104840"/>
            <a:ext cx="400131" cy="1027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DE7E5F-786C-433B-8860-8A774B2DF2B8}"/>
              </a:ext>
            </a:extLst>
          </p:cNvPr>
          <p:cNvSpPr txBox="1"/>
          <p:nvPr/>
        </p:nvSpPr>
        <p:spPr>
          <a:xfrm>
            <a:off x="1304824" y="4123512"/>
            <a:ext cx="263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Overhead</a:t>
            </a:r>
            <a:r>
              <a:rPr lang="fr-FR" sz="2400">
                <a:solidFill>
                  <a:schemeClr val="accent1"/>
                </a:solidFill>
              </a:rPr>
              <a:t>, constant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22747B-D177-4B4B-BF44-D74E30297D8D}"/>
              </a:ext>
            </a:extLst>
          </p:cNvPr>
          <p:cNvSpPr txBox="1"/>
          <p:nvPr/>
        </p:nvSpPr>
        <p:spPr>
          <a:xfrm>
            <a:off x="3198110" y="4843832"/>
            <a:ext cx="309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Operational</a:t>
            </a:r>
            <a:r>
              <a:rPr lang="fr-FR" sz="2400">
                <a:solidFill>
                  <a:schemeClr val="accent1"/>
                </a:solidFill>
              </a:rPr>
              <a:t> </a:t>
            </a:r>
            <a:r>
              <a:rPr lang="fr-FR" sz="2400" err="1">
                <a:solidFill>
                  <a:schemeClr val="accent1"/>
                </a:solidFill>
              </a:rPr>
              <a:t>cost</a:t>
            </a:r>
            <a:r>
              <a:rPr lang="fr-FR" sz="2400">
                <a:solidFill>
                  <a:schemeClr val="accent1"/>
                </a:solidFill>
              </a:rPr>
              <a:t>, </a:t>
            </a:r>
            <a:r>
              <a:rPr lang="fr-FR" sz="2400" err="1">
                <a:solidFill>
                  <a:schemeClr val="accent1"/>
                </a:solidFill>
              </a:rPr>
              <a:t>linear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EEC496-8A0A-46F8-A0D7-699455A0087E}"/>
              </a:ext>
            </a:extLst>
          </p:cNvPr>
          <p:cNvSpPr txBox="1"/>
          <p:nvPr/>
        </p:nvSpPr>
        <p:spPr>
          <a:xfrm>
            <a:off x="5330231" y="4160544"/>
            <a:ext cx="351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Cost</a:t>
            </a:r>
            <a:r>
              <a:rPr lang="fr-FR" sz="2400">
                <a:solidFill>
                  <a:schemeClr val="accent1"/>
                </a:solidFill>
              </a:rPr>
              <a:t> of capital, </a:t>
            </a:r>
            <a:r>
              <a:rPr lang="fr-FR" sz="2400" err="1">
                <a:solidFill>
                  <a:schemeClr val="accent1"/>
                </a:solidFill>
              </a:rPr>
              <a:t>superlinear</a:t>
            </a:r>
            <a:endParaRPr lang="en-GB" sz="24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/>
              <p:nvPr/>
            </p:nvSpPr>
            <p:spPr>
              <a:xfrm>
                <a:off x="3198110" y="2562748"/>
                <a:ext cx="3255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c</m:t>
                      </m:r>
                      <m:d>
                        <m:d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S</m:t>
                          </m:r>
                        </m:e>
                      </m:d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𝑐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𝑆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10" y="2562748"/>
                <a:ext cx="325578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DC6C8-CEA7-4343-AA96-317E0B55711D}"/>
                  </a:ext>
                </a:extLst>
              </p:cNvPr>
              <p:cNvSpPr txBox="1"/>
              <p:nvPr/>
            </p:nvSpPr>
            <p:spPr>
              <a:xfrm>
                <a:off x="7288301" y="2556931"/>
                <a:ext cx="105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α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&gt;1</m:t>
                      </m:r>
                    </m:oMath>
                  </m:oMathPara>
                </a14:m>
                <a:endParaRPr lang="en-GB" sz="24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DC6C8-CEA7-4343-AA96-317E0B55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01" y="2556931"/>
                <a:ext cx="10528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2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Airline supply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A5AB6-1E80-4232-8988-790FC53DA3E1}"/>
              </a:ext>
            </a:extLst>
          </p:cNvPr>
          <p:cNvSpPr/>
          <p:nvPr/>
        </p:nvSpPr>
        <p:spPr>
          <a:xfrm>
            <a:off x="457200" y="949312"/>
            <a:ext cx="8432800" cy="141372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ea typeface="Calibri"/>
                <a:cs typeface="Calibri"/>
                <a:sym typeface="Calibri"/>
              </a:rPr>
              <a:t>Operational cost depends on a lot of parameters:</a:t>
            </a:r>
            <a:endParaRPr lang="en-US" sz="2400">
              <a:ea typeface="Calibri"/>
              <a:cs typeface="Calibri"/>
            </a:endParaRPr>
          </a:p>
          <a:p>
            <a:pPr marL="1143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</a:pPr>
            <a:endParaRPr lang="en-US" sz="2400">
              <a:ea typeface="Calibri"/>
              <a:cs typeface="Calibri"/>
            </a:endParaRPr>
          </a:p>
          <a:p>
            <a:pPr>
              <a:buClr>
                <a:srgbClr val="000000"/>
              </a:buClr>
              <a:buSzPct val="61111"/>
            </a:pPr>
            <a:endParaRPr lang="en-US" sz="2400"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FCA9C-B368-4752-A216-6311264F3054}"/>
                  </a:ext>
                </a:extLst>
              </p:cNvPr>
              <p:cNvSpPr txBox="1"/>
              <p:nvPr/>
            </p:nvSpPr>
            <p:spPr>
              <a:xfrm>
                <a:off x="1006051" y="1864315"/>
                <a:ext cx="7335098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𝜒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𝛿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𝑂</m:t>
                          </m:r>
                        </m:sub>
                      </m:sSub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+</m:t>
                      </m:r>
                      <m:r>
                        <a:rPr lang="fr-F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𝜒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𝛿</m:t>
                          </m:r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𝐷</m:t>
                          </m:r>
                        </m:sub>
                      </m:sSub>
                      <m:r>
                        <a:rPr lang="fr-FR" sz="2400" b="0" i="0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6E6E6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𝐴𝑇𝐶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6E6E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+…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FCA9C-B368-4752-A216-6311264F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1" y="1864315"/>
                <a:ext cx="7335098" cy="49725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5C4482-2212-4A27-BA02-2A43C97BB17B}"/>
              </a:ext>
            </a:extLst>
          </p:cNvPr>
          <p:cNvCxnSpPr>
            <a:cxnSpLocks/>
          </p:cNvCxnSpPr>
          <p:nvPr/>
        </p:nvCxnSpPr>
        <p:spPr>
          <a:xfrm flipV="1">
            <a:off x="2175029" y="2563901"/>
            <a:ext cx="1331651" cy="1442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2DDB4-9F36-4890-99FF-03385B0F78D8}"/>
              </a:ext>
            </a:extLst>
          </p:cNvPr>
          <p:cNvCxnSpPr>
            <a:cxnSpLocks/>
          </p:cNvCxnSpPr>
          <p:nvPr/>
        </p:nvCxnSpPr>
        <p:spPr>
          <a:xfrm flipV="1">
            <a:off x="4305670" y="2493739"/>
            <a:ext cx="943110" cy="2069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6E38A-5297-4B7D-9023-A046FBF1A934}"/>
              </a:ext>
            </a:extLst>
          </p:cNvPr>
          <p:cNvCxnSpPr>
            <a:cxnSpLocks/>
          </p:cNvCxnSpPr>
          <p:nvPr/>
        </p:nvCxnSpPr>
        <p:spPr>
          <a:xfrm flipH="1" flipV="1">
            <a:off x="6515575" y="2563901"/>
            <a:ext cx="755237" cy="1830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14E4D5-6774-4035-B2A7-4F993A9EB5E7}"/>
              </a:ext>
            </a:extLst>
          </p:cNvPr>
          <p:cNvSpPr txBox="1"/>
          <p:nvPr/>
        </p:nvSpPr>
        <p:spPr>
          <a:xfrm>
            <a:off x="1279367" y="4101458"/>
            <a:ext cx="179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Cost</a:t>
            </a:r>
            <a:r>
              <a:rPr lang="fr-FR" sz="2400">
                <a:solidFill>
                  <a:schemeClr val="accent1"/>
                </a:solidFill>
              </a:rPr>
              <a:t> of </a:t>
            </a:r>
            <a:r>
              <a:rPr lang="fr-FR" sz="2400" err="1">
                <a:solidFill>
                  <a:schemeClr val="accent1"/>
                </a:solidFill>
              </a:rPr>
              <a:t>delay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BC90C-41D0-44B5-8D6B-E8661F67E7B9}"/>
              </a:ext>
            </a:extLst>
          </p:cNvPr>
          <p:cNvSpPr txBox="1"/>
          <p:nvPr/>
        </p:nvSpPr>
        <p:spPr>
          <a:xfrm>
            <a:off x="3506680" y="4693830"/>
            <a:ext cx="160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accent1"/>
                </a:solidFill>
              </a:rPr>
              <a:t>Cost</a:t>
            </a:r>
            <a:r>
              <a:rPr lang="fr-FR" sz="2400">
                <a:solidFill>
                  <a:schemeClr val="accent1"/>
                </a:solidFill>
              </a:rPr>
              <a:t> of fuel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A5D86B-5523-43CC-AC5C-E9CED538F548}"/>
              </a:ext>
            </a:extLst>
          </p:cNvPr>
          <p:cNvSpPr txBox="1"/>
          <p:nvPr/>
        </p:nvSpPr>
        <p:spPr>
          <a:xfrm>
            <a:off x="6446060" y="4563123"/>
            <a:ext cx="167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</a:rPr>
              <a:t>ATC charges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10199739-1F97-4643-AE5F-2B9AA1EEA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94C20-64D3-409E-B53C-31CF656FB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Market clearing and convergence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A5AB6-1E80-4232-8988-790FC53DA3E1}"/>
              </a:ext>
            </a:extLst>
          </p:cNvPr>
          <p:cNvSpPr/>
          <p:nvPr/>
        </p:nvSpPr>
        <p:spPr>
          <a:xfrm>
            <a:off x="457200" y="1703915"/>
            <a:ext cx="8432800" cy="18384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Demand disaggregated itineraries -&gt; airport pair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Demand and supply are compared on each edge, price is updated:</a:t>
            </a:r>
          </a:p>
          <a:p>
            <a:pPr>
              <a:buClr>
                <a:srgbClr val="000000"/>
              </a:buClr>
              <a:buSzPct val="61111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/>
              <p:nvPr/>
            </p:nvSpPr>
            <p:spPr>
              <a:xfrm>
                <a:off x="534632" y="3650293"/>
                <a:ext cx="7623946" cy="104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)/2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2" y="3650293"/>
                <a:ext cx="7623946" cy="1046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FFC0A21-FCDF-4CAC-B7DA-3E969D382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A181C-2164-4C08-AA8A-4061904E9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0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DF7-34E9-4E0C-9137-2040BDB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4" y="287346"/>
            <a:ext cx="6653213" cy="1143000"/>
          </a:xfrm>
        </p:spPr>
        <p:txBody>
          <a:bodyPr>
            <a:normAutofit/>
          </a:bodyPr>
          <a:lstStyle/>
          <a:p>
            <a:r>
              <a:rPr lang="en-GB"/>
              <a:t>Airport delay management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A5AB6-1E80-4232-8988-790FC53DA3E1}"/>
              </a:ext>
            </a:extLst>
          </p:cNvPr>
          <p:cNvSpPr/>
          <p:nvPr/>
        </p:nvSpPr>
        <p:spPr>
          <a:xfrm>
            <a:off x="457200" y="1002580"/>
            <a:ext cx="8432800" cy="91685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Airports compute their total traffic, which produces an extra level of delay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/>
              <p:nvPr/>
            </p:nvSpPr>
            <p:spPr>
              <a:xfrm>
                <a:off x="457200" y="2371908"/>
                <a:ext cx="7623946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B0C4-798A-4430-B7DA-D6CCBB36B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71908"/>
                <a:ext cx="7623946" cy="781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C76102-BA12-42C1-BD90-1477CC50679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078028" y="3191393"/>
            <a:ext cx="525750" cy="577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225ADE-7EF3-49C0-9FFF-0013E7DB77B0}"/>
              </a:ext>
            </a:extLst>
          </p:cNvPr>
          <p:cNvCxnSpPr/>
          <p:nvPr/>
        </p:nvCxnSpPr>
        <p:spPr>
          <a:xfrm flipH="1">
            <a:off x="5184560" y="2241574"/>
            <a:ext cx="497149" cy="273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26EE5A-B814-4C62-9C7F-F09E625AA0E9}"/>
              </a:ext>
            </a:extLst>
          </p:cNvPr>
          <p:cNvSpPr txBox="1"/>
          <p:nvPr/>
        </p:nvSpPr>
        <p:spPr>
          <a:xfrm>
            <a:off x="5752728" y="1910243"/>
            <a:ext cx="94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Traffic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7C7D1-0D63-4031-AF32-A9AEBA0E5C24}"/>
              </a:ext>
            </a:extLst>
          </p:cNvPr>
          <p:cNvSpPr txBox="1"/>
          <p:nvPr/>
        </p:nvSpPr>
        <p:spPr>
          <a:xfrm>
            <a:off x="5603778" y="3537750"/>
            <a:ext cx="218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Capacity</a:t>
            </a:r>
            <a:r>
              <a:rPr lang="fr-FR" sz="2400">
                <a:solidFill>
                  <a:schemeClr val="tx2"/>
                </a:solidFill>
              </a:rPr>
              <a:t> (</a:t>
            </a:r>
            <a:r>
              <a:rPr lang="fr-FR" sz="2400" err="1">
                <a:solidFill>
                  <a:schemeClr val="tx2"/>
                </a:solidFill>
              </a:rPr>
              <a:t>fitted</a:t>
            </a:r>
            <a:r>
              <a:rPr lang="fr-FR" sz="2400">
                <a:solidFill>
                  <a:schemeClr val="tx2"/>
                </a:solidFill>
              </a:rPr>
              <a:t>)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1D7A5-ECB2-443E-B0E7-86A1177597A3}"/>
              </a:ext>
            </a:extLst>
          </p:cNvPr>
          <p:cNvSpPr/>
          <p:nvPr/>
        </p:nvSpPr>
        <p:spPr>
          <a:xfrm>
            <a:off x="457200" y="4119777"/>
            <a:ext cx="8432800" cy="9417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Airports try to </a:t>
            </a:r>
            <a:r>
              <a:rPr lang="en-US" sz="2400" err="1">
                <a:solidFill>
                  <a:srgbClr val="6E6E6E"/>
                </a:solidFill>
                <a:ea typeface="Calibri"/>
                <a:cs typeface="Calibri"/>
              </a:rPr>
              <a:t>maximise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</a:rPr>
              <a:t> their profit by increasing (or not) their capacity: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52112-97CA-4F5A-9792-01865F9E5541}"/>
                  </a:ext>
                </a:extLst>
              </p:cNvPr>
              <p:cNvSpPr txBox="1"/>
              <p:nvPr/>
            </p:nvSpPr>
            <p:spPr>
              <a:xfrm>
                <a:off x="680621" y="5216337"/>
                <a:ext cx="7623946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52112-97CA-4F5A-9792-01865F9E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1" y="5216337"/>
                <a:ext cx="7623946" cy="471539"/>
              </a:xfrm>
              <a:prstGeom prst="rect">
                <a:avLst/>
              </a:prstGeom>
              <a:blipFill>
                <a:blip r:embed="rId4"/>
                <a:stretch>
                  <a:fillRect t="-51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46AFA5-F50B-458B-AF0F-D30D461F2509}"/>
              </a:ext>
            </a:extLst>
          </p:cNvPr>
          <p:cNvCxnSpPr/>
          <p:nvPr/>
        </p:nvCxnSpPr>
        <p:spPr>
          <a:xfrm flipH="1" flipV="1">
            <a:off x="5433134" y="5521911"/>
            <a:ext cx="794371" cy="156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06A477-E5D5-45C8-A77C-8D5F1C3222DC}"/>
              </a:ext>
            </a:extLst>
          </p:cNvPr>
          <p:cNvSpPr txBox="1"/>
          <p:nvPr/>
        </p:nvSpPr>
        <p:spPr>
          <a:xfrm>
            <a:off x="6316480" y="5454385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chemeClr val="tx2"/>
                </a:solidFill>
              </a:rPr>
              <a:t>Cost</a:t>
            </a:r>
            <a:r>
              <a:rPr lang="fr-FR" sz="2400">
                <a:solidFill>
                  <a:schemeClr val="tx2"/>
                </a:solidFill>
              </a:rPr>
              <a:t> of </a:t>
            </a:r>
            <a:r>
              <a:rPr lang="fr-FR" sz="2400" err="1">
                <a:solidFill>
                  <a:schemeClr val="tx2"/>
                </a:solidFill>
              </a:rPr>
              <a:t>capacity</a:t>
            </a:r>
            <a:endParaRPr lang="fr-FR" sz="2400">
              <a:solidFill>
                <a:schemeClr val="tx2"/>
              </a:solidFill>
            </a:endParaRPr>
          </a:p>
          <a:p>
            <a:r>
              <a:rPr lang="fr-FR" sz="2400">
                <a:solidFill>
                  <a:schemeClr val="tx2"/>
                </a:solidFill>
              </a:rPr>
              <a:t>(</a:t>
            </a:r>
            <a:r>
              <a:rPr lang="fr-FR" sz="2400" err="1">
                <a:solidFill>
                  <a:schemeClr val="tx2"/>
                </a:solidFill>
              </a:rPr>
              <a:t>linear</a:t>
            </a:r>
            <a:r>
              <a:rPr lang="fr-FR" sz="2400">
                <a:solidFill>
                  <a:schemeClr val="tx2"/>
                </a:solidFill>
              </a:rPr>
              <a:t> in the model)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4048284-C0E4-48D9-B110-BEF2C8B95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2D433-5243-4007-8BA3-C73D89934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rgbClr val="6E6E6E"/>
                </a:solidFill>
              </a:rPr>
              <a:t>Workflow: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Build an extensive list of </a:t>
            </a:r>
            <a:r>
              <a:rPr lang="en-GB" sz="2000" b="1">
                <a:solidFill>
                  <a:srgbClr val="6E6E6E"/>
                </a:solidFill>
              </a:rPr>
              <a:t>business</a:t>
            </a:r>
            <a:r>
              <a:rPr lang="en-GB" sz="2000">
                <a:solidFill>
                  <a:srgbClr val="6E6E6E"/>
                </a:solidFill>
              </a:rPr>
              <a:t> and </a:t>
            </a:r>
            <a:r>
              <a:rPr lang="en-GB" sz="2000" b="1">
                <a:solidFill>
                  <a:srgbClr val="6E6E6E"/>
                </a:solidFill>
              </a:rPr>
              <a:t>regulatory</a:t>
            </a:r>
            <a:r>
              <a:rPr lang="en-GB" sz="2000">
                <a:solidFill>
                  <a:srgbClr val="6E6E6E"/>
                </a:solidFill>
              </a:rPr>
              <a:t> factors likely to impact the ATM system.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Classify the factors: short-term/long-term, likelihood of occurrence, importance of their impact on the ATM system, etc.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Build current and future scenarios.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Building model requirements: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i="1">
                <a:solidFill>
                  <a:srgbClr val="6E6E6E"/>
                </a:solidFill>
              </a:rPr>
              <a:t>consider as many (important) factors as possible in a flexible way;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i="1">
                <a:solidFill>
                  <a:srgbClr val="6E6E6E"/>
                </a:solidFill>
              </a:rPr>
              <a:t>produce level of detail required and achievable to capture relevant metrics.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Iterative model development in consultation with stakeholders.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E6E6E"/>
                </a:solidFill>
              </a:rPr>
              <a:t>Trade-off analysis.</a:t>
            </a:r>
          </a:p>
        </p:txBody>
      </p:sp>
    </p:spTree>
    <p:extLst>
      <p:ext uri="{BB962C8B-B14F-4D97-AF65-F5344CB8AC3E}">
        <p14:creationId xmlns:p14="http://schemas.microsoft.com/office/powerpoint/2010/main" val="25904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Scenario definition in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308975" cy="43368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GB" sz="2400" i="1" dirty="0"/>
              <a:t>What happens if I do this in the system?</a:t>
            </a:r>
            <a:endParaRPr lang="en-US" sz="2400" dirty="0"/>
          </a:p>
          <a:p>
            <a:r>
              <a:rPr lang="en-GB" sz="2400" dirty="0"/>
              <a:t>And </a:t>
            </a:r>
            <a:r>
              <a:rPr lang="en-GB" sz="2400" b="1" dirty="0"/>
              <a:t>not</a:t>
            </a:r>
            <a:r>
              <a:rPr lang="en-GB" sz="2400" dirty="0"/>
              <a:t>:</a:t>
            </a:r>
          </a:p>
          <a:p>
            <a:pPr marL="285750" indent="-285750">
              <a:buFont typeface="Arial" charset="2"/>
              <a:buChar char="•"/>
            </a:pPr>
            <a:r>
              <a:rPr lang="en-GB" sz="2400" i="1" dirty="0"/>
              <a:t>What will happen in 2035 or 2050?</a:t>
            </a:r>
          </a:p>
          <a:p>
            <a:r>
              <a:rPr lang="en-GB" sz="2400" dirty="0">
                <a:solidFill>
                  <a:srgbClr val="6EB628"/>
                </a:solidFill>
              </a:rPr>
              <a:t>==&gt; Scenario definition</a:t>
            </a:r>
            <a:r>
              <a:rPr lang="en-GB" sz="2400" dirty="0"/>
              <a:t>. Aim is </a:t>
            </a:r>
            <a:r>
              <a:rPr lang="en-GB" sz="2400" b="1" dirty="0"/>
              <a:t>not </a:t>
            </a:r>
            <a:r>
              <a:rPr lang="en-GB" sz="2400" dirty="0"/>
              <a:t>to compute the likelihood of a given scenario.</a:t>
            </a:r>
          </a:p>
          <a:p>
            <a:r>
              <a:rPr lang="en-GB" sz="2400" dirty="0">
                <a:solidFill>
                  <a:srgbClr val="6EB628"/>
                </a:solidFill>
              </a:rPr>
              <a:t>==&gt; Factors</a:t>
            </a:r>
            <a:r>
              <a:rPr lang="en-GB" sz="2400" dirty="0"/>
              <a:t> entering scenario subdivided into two main categories:</a:t>
            </a:r>
            <a:endParaRPr lang="en-US" sz="2400" dirty="0"/>
          </a:p>
          <a:p>
            <a:pPr marL="285750" indent="-285750">
              <a:buFont typeface="Arial" charset="2"/>
              <a:buChar char="•"/>
            </a:pPr>
            <a:r>
              <a:rPr lang="en-GB" sz="2400" b="1" dirty="0"/>
              <a:t>Business factors</a:t>
            </a:r>
            <a:r>
              <a:rPr lang="en-GB" sz="2400" dirty="0"/>
              <a:t>: cost of commodities, services and technologies, volume of traffic, etc. =&gt; demand and supply</a:t>
            </a:r>
            <a:endParaRPr lang="en-US" sz="2400" dirty="0"/>
          </a:p>
          <a:p>
            <a:pPr marL="285750" indent="-285750">
              <a:buFont typeface="Arial" charset="2"/>
              <a:buChar char="•"/>
            </a:pPr>
            <a:r>
              <a:rPr lang="en-GB" sz="2400" b="1" dirty="0"/>
              <a:t>Regulatory factors</a:t>
            </a:r>
            <a:r>
              <a:rPr lang="en-GB" sz="2400" dirty="0"/>
              <a:t>: from EC or other bodies, e.g. ICAO, =&gt; ‘rules of the game’</a:t>
            </a:r>
            <a:endParaRPr lang="en-US" sz="2400" dirty="0"/>
          </a:p>
          <a:p>
            <a:pPr marL="285750"/>
            <a:endParaRPr lang="en-GB" sz="2400" dirty="0"/>
          </a:p>
          <a:p>
            <a:pPr lvl="2">
              <a:buChar char="•"/>
            </a:pPr>
            <a:endParaRPr lang="en-GB" sz="2400" dirty="0"/>
          </a:p>
          <a:p>
            <a:pPr marL="285750" indent="-285750">
              <a:buFont typeface="Arial" charset="2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93BBD-7CF2-426B-8168-80F8E47F8FCB}"/>
              </a:ext>
            </a:extLst>
          </p:cNvPr>
          <p:cNvSpPr txBox="1"/>
          <p:nvPr/>
        </p:nvSpPr>
        <p:spPr>
          <a:xfrm>
            <a:off x="1731116" y="1028700"/>
            <a:ext cx="575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/>
                </a:solidFill>
              </a:rPr>
              <a:t>Vista model </a:t>
            </a:r>
            <a:r>
              <a:rPr lang="fr-FR" sz="2800" b="1" dirty="0" err="1">
                <a:solidFill>
                  <a:schemeClr val="accent3"/>
                </a:solidFill>
              </a:rPr>
              <a:t>is</a:t>
            </a:r>
            <a:r>
              <a:rPr lang="fr-FR" sz="2800" b="1" dirty="0">
                <a:solidFill>
                  <a:schemeClr val="accent3"/>
                </a:solidFill>
              </a:rPr>
              <a:t> a ‘</a:t>
            </a:r>
            <a:r>
              <a:rPr lang="fr-FR" sz="2800" b="1" dirty="0" err="1">
                <a:solidFill>
                  <a:schemeClr val="accent3"/>
                </a:solidFill>
              </a:rPr>
              <a:t>what</a:t>
            </a:r>
            <a:r>
              <a:rPr lang="fr-FR" sz="2800" b="1" dirty="0">
                <a:solidFill>
                  <a:schemeClr val="accent3"/>
                </a:solidFill>
              </a:rPr>
              <a:t>-if’ simulator</a:t>
            </a:r>
            <a:endParaRPr lang="en-GB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 of the model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2EA030-336E-4E1B-80A3-31988628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29625" cy="50324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15290" indent="-342900">
              <a:buFont typeface="Arial" panose="020B0604020202020204" pitchFamily="34" charset="0"/>
              <a:buChar char="•"/>
            </a:pPr>
            <a:r>
              <a:rPr lang="en-US" sz="2400" dirty="0"/>
              <a:t>Vista model aims at:</a:t>
            </a:r>
            <a:endParaRPr lang="en-US" dirty="0"/>
          </a:p>
          <a:p>
            <a:pPr marL="115887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Simulating a </a:t>
            </a:r>
            <a:r>
              <a:rPr lang="en-US" sz="2400" dirty="0">
                <a:solidFill>
                  <a:srgbClr val="6EB628"/>
                </a:solidFill>
              </a:rPr>
              <a:t>typical day</a:t>
            </a:r>
            <a:r>
              <a:rPr lang="en-US" sz="2400" dirty="0"/>
              <a:t> of traffic in Europe to the level of </a:t>
            </a:r>
            <a:r>
              <a:rPr lang="en-US" sz="2400" dirty="0">
                <a:solidFill>
                  <a:srgbClr val="6EB628"/>
                </a:solidFill>
              </a:rPr>
              <a:t>individual passengers</a:t>
            </a:r>
          </a:p>
          <a:p>
            <a:pPr marL="115887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Being able to </a:t>
            </a:r>
            <a:r>
              <a:rPr lang="en-US" sz="2400" dirty="0">
                <a:solidFill>
                  <a:srgbClr val="6EB628"/>
                </a:solidFill>
              </a:rPr>
              <a:t>change the operational environment</a:t>
            </a:r>
            <a:r>
              <a:rPr lang="en-US" sz="2400" dirty="0"/>
              <a:t> and see their impact on several stakeholders and at several levels</a:t>
            </a:r>
          </a:p>
          <a:p>
            <a:pPr marL="415290" indent="-342900">
              <a:buFont typeface="Arial" panose="020B0604020202020204" pitchFamily="34" charset="0"/>
              <a:buChar char="•"/>
            </a:pPr>
            <a:r>
              <a:rPr lang="en-US" sz="2400" dirty="0"/>
              <a:t>Vista model takes a </a:t>
            </a:r>
            <a:r>
              <a:rPr lang="en-US" sz="2400" dirty="0">
                <a:solidFill>
                  <a:srgbClr val="6EB628"/>
                </a:solidFill>
              </a:rPr>
              <a:t>holistic approach:</a:t>
            </a:r>
          </a:p>
          <a:p>
            <a:pPr marL="11582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6E6E"/>
                </a:solidFill>
              </a:rPr>
              <a:t>Because </a:t>
            </a:r>
            <a:r>
              <a:rPr lang="en-US" sz="2400" dirty="0"/>
              <a:t>the </a:t>
            </a:r>
            <a:r>
              <a:rPr lang="en-US" sz="2400" dirty="0" err="1"/>
              <a:t>behaviour</a:t>
            </a:r>
            <a:r>
              <a:rPr lang="en-US" sz="2400" dirty="0"/>
              <a:t> of the system is not a simple sum of the individual </a:t>
            </a:r>
            <a:r>
              <a:rPr lang="en-US" sz="2400" dirty="0" err="1"/>
              <a:t>behaviours</a:t>
            </a:r>
            <a:r>
              <a:rPr lang="en-US" sz="2400" dirty="0"/>
              <a:t>.</a:t>
            </a:r>
          </a:p>
          <a:p>
            <a:pPr marL="11582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the heterogeneity of </a:t>
            </a:r>
            <a:r>
              <a:rPr lang="en-US" sz="2400" dirty="0" err="1"/>
              <a:t>behaviours</a:t>
            </a:r>
            <a:r>
              <a:rPr lang="en-US" sz="2400" dirty="0"/>
              <a:t> among actors shapes the system.</a:t>
            </a:r>
          </a:p>
        </p:txBody>
      </p:sp>
    </p:spTree>
    <p:extLst>
      <p:ext uri="{BB962C8B-B14F-4D97-AF65-F5344CB8AC3E}">
        <p14:creationId xmlns:p14="http://schemas.microsoft.com/office/powerpoint/2010/main" val="25033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presentation</a:t>
            </a:r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771E5-BF33-44F1-9D5A-8C33DA31D0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268" y="798216"/>
            <a:ext cx="6919457" cy="56883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15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Strategic </a:t>
            </a:r>
            <a:r>
              <a:rPr lang="en-GB">
                <a:solidFill>
                  <a:srgbClr val="4E88C7"/>
                </a:solidFill>
              </a:rPr>
              <a:t>layer – economic model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60D2A-137B-4E3B-B79B-86A458CA2692}"/>
              </a:ext>
            </a:extLst>
          </p:cNvPr>
          <p:cNvSpPr/>
          <p:nvPr/>
        </p:nvSpPr>
        <p:spPr>
          <a:xfrm>
            <a:off x="4636977" y="1225689"/>
            <a:ext cx="4008879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Objective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 of the economic model: take into account </a:t>
            </a:r>
            <a:r>
              <a:rPr lang="en-GB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macro-economic factors 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to forecast the main changes of </a:t>
            </a:r>
            <a:r>
              <a:rPr lang="en-GB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flows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 in Europe. </a:t>
            </a: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lvl="0"/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lvl="0">
              <a:buSzPct val="25000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Desired output:</a:t>
            </a:r>
          </a:p>
          <a:p>
            <a:pPr marL="457200" lvl="0" indent="-342900">
              <a:buClr>
                <a:srgbClr val="6E6E6E"/>
              </a:buClr>
              <a:buSzPct val="100000"/>
              <a:buFont typeface="Calibri"/>
              <a:buChar char="●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Main flows in Europe,</a:t>
            </a: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buClr>
                <a:srgbClr val="6E6E6E"/>
              </a:buClr>
              <a:buSzPct val="100000"/>
              <a:buFont typeface="Calibri"/>
              <a:buChar char="●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Market share of different airline types</a:t>
            </a: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buClr>
                <a:srgbClr val="6E6E6E"/>
              </a:buClr>
              <a:buSzPct val="100000"/>
              <a:buFont typeface="Calibri"/>
              <a:buChar char="●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Capacities of ANSPs and Airports</a:t>
            </a: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buClr>
                <a:srgbClr val="6E6E6E"/>
              </a:buClr>
              <a:buSzPct val="100000"/>
              <a:buFont typeface="Calibri"/>
              <a:buChar char="●"/>
            </a:pPr>
            <a:r>
              <a:rPr lang="en-US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Average prices for itineraries.</a:t>
            </a: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lvl="0">
              <a:buSzPct val="25000"/>
            </a:pP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</p:txBody>
      </p:sp>
      <p:sp>
        <p:nvSpPr>
          <p:cNvPr id="13" name="Shape 118">
            <a:extLst>
              <a:ext uri="{FF2B5EF4-FFF2-40B4-BE49-F238E27FC236}">
                <a16:creationId xmlns:a16="http://schemas.microsoft.com/office/drawing/2014/main" id="{B3066B1D-7951-49BB-8F55-3C0F5242C888}"/>
              </a:ext>
            </a:extLst>
          </p:cNvPr>
          <p:cNvSpPr/>
          <p:nvPr/>
        </p:nvSpPr>
        <p:spPr>
          <a:xfrm>
            <a:off x="4657725" y="3815455"/>
            <a:ext cx="4210050" cy="2628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sz="2400">
              <a:solidFill>
                <a:srgbClr val="6E6E6E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C5C6FB-05BD-4C79-8394-2242E0FED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886957"/>
            <a:ext cx="4098001" cy="3856591"/>
          </a:xfrm>
          <a:prstGeom prst="rect">
            <a:avLst/>
          </a:prstGeom>
        </p:spPr>
      </p:pic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EDF0DB8-3DD9-4C95-909D-7EC19180C314}"/>
              </a:ext>
            </a:extLst>
          </p:cNvPr>
          <p:cNvSpPr/>
          <p:nvPr/>
        </p:nvSpPr>
        <p:spPr>
          <a:xfrm>
            <a:off x="428625" y="3815455"/>
            <a:ext cx="2269962" cy="1722026"/>
          </a:xfrm>
          <a:prstGeom prst="round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256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Strategic </a:t>
            </a:r>
            <a:r>
              <a:rPr lang="en-GB">
                <a:solidFill>
                  <a:srgbClr val="4E88C7"/>
                </a:solidFill>
              </a:rPr>
              <a:t>layer – economic model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20D5F-812B-4513-BAF5-6B65DCCC468F}"/>
              </a:ext>
            </a:extLst>
          </p:cNvPr>
          <p:cNvSpPr/>
          <p:nvPr/>
        </p:nvSpPr>
        <p:spPr>
          <a:xfrm>
            <a:off x="533400" y="940751"/>
            <a:ext cx="8190822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buClr>
                <a:srgbClr val="000000"/>
              </a:buClr>
              <a:buSzPct val="61111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Should take into account: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Main changes in demand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: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volume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types of passengers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Major business models changes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: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Point-to-point vs hub-based (airlines)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competition vs cooperation (ANSP)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privatization vs </a:t>
            </a:r>
            <a:r>
              <a:rPr lang="en-US" sz="2400" err="1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nationalisation</a:t>
            </a:r>
            <a:r>
              <a:rPr lang="en-US" sz="240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 (ANSP and airports)</a:t>
            </a: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  <a:p>
            <a:pPr marL="457200" indent="-342900"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6EB628"/>
                </a:solidFill>
              </a:rPr>
              <a:t>Capacity restriction</a:t>
            </a:r>
            <a:r>
              <a:rPr lang="en-US" sz="2400">
                <a:solidFill>
                  <a:srgbClr val="6E6E6E"/>
                </a:solidFill>
              </a:rPr>
              <a:t>:</a:t>
            </a:r>
          </a:p>
          <a:p>
            <a:pPr marL="914400" lvl="1" indent="-342900"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</a:rPr>
              <a:t>Congestion at airports</a:t>
            </a:r>
          </a:p>
          <a:p>
            <a:pPr marL="914400" lvl="1" indent="-342900"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</a:rPr>
              <a:t>ATCO limits</a:t>
            </a:r>
          </a:p>
          <a:p>
            <a:pPr marL="457200" indent="-342900"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</a:rPr>
              <a:t> </a:t>
            </a:r>
            <a:r>
              <a:rPr lang="en-US" sz="2400">
                <a:solidFill>
                  <a:srgbClr val="6EB628"/>
                </a:solidFill>
              </a:rPr>
              <a:t>Major changes of prices in commodities</a:t>
            </a:r>
            <a:r>
              <a:rPr lang="en-US" sz="2400">
                <a:solidFill>
                  <a:srgbClr val="6E6E6E"/>
                </a:solidFill>
              </a:rPr>
              <a:t>:</a:t>
            </a:r>
          </a:p>
          <a:p>
            <a:pPr marL="914400" lvl="1" indent="-342900"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</a:rPr>
              <a:t>Fuel,</a:t>
            </a:r>
          </a:p>
          <a:p>
            <a:pPr marL="914400" lvl="1" indent="-342900">
              <a:buFont typeface="Arial"/>
              <a:buChar char="•"/>
            </a:pPr>
            <a:r>
              <a:rPr lang="en-US" sz="2400">
                <a:solidFill>
                  <a:srgbClr val="6E6E6E"/>
                </a:solidFill>
              </a:rPr>
              <a:t>airport and airspace charges, </a:t>
            </a:r>
            <a:r>
              <a:rPr lang="en-US" sz="2400" err="1">
                <a:solidFill>
                  <a:srgbClr val="6E6E6E"/>
                </a:solidFill>
              </a:rPr>
              <a:t>etc</a:t>
            </a:r>
            <a:endParaRPr lang="en-US" sz="2400" err="1"/>
          </a:p>
          <a:p>
            <a:pPr marL="457200" lvl="0" indent="-342900">
              <a:buClr>
                <a:srgbClr val="6E6E6E"/>
              </a:buClr>
              <a:buSzPct val="100000"/>
              <a:buFont typeface="Arial"/>
              <a:buChar char="•"/>
            </a:pPr>
            <a:endParaRPr lang="en-US" sz="2400">
              <a:solidFill>
                <a:srgbClr val="6E6E6E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16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Model </a:t>
            </a:r>
            <a:r>
              <a:rPr lang="en-GB">
                <a:solidFill>
                  <a:srgbClr val="4E88C7"/>
                </a:solidFill>
              </a:rPr>
              <a:t> description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SESAR Innovation Days, Belgrade, 28th of November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D6ACF-1FB4-4CB2-BDD5-321C73691031}"/>
              </a:ext>
            </a:extLst>
          </p:cNvPr>
          <p:cNvSpPr/>
          <p:nvPr/>
        </p:nvSpPr>
        <p:spPr>
          <a:xfrm>
            <a:off x="452438" y="1641475"/>
            <a:ext cx="8610949" cy="4946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In a nutshell:</a:t>
            </a: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Step-by-step multi-agent model</a:t>
            </a: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Individual agents are currently:</a:t>
            </a: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Individual </a:t>
            </a:r>
            <a:r>
              <a:rPr lang="en-GB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airports</a:t>
            </a:r>
            <a:endParaRPr lang="en-GB" sz="2400" dirty="0">
              <a:solidFill>
                <a:srgbClr val="6EB628"/>
              </a:solidFill>
              <a:ea typeface="Calibri"/>
              <a:cs typeface="Calibri"/>
            </a:endParaRPr>
          </a:p>
          <a:p>
            <a:pPr marL="914400" lvl="1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Individual </a:t>
            </a:r>
            <a:r>
              <a:rPr lang="en-GB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airlines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</a:rPr>
              <a:t>, part of </a:t>
            </a:r>
            <a:r>
              <a:rPr lang="en-GB" sz="2400" dirty="0">
                <a:solidFill>
                  <a:schemeClr val="accent3"/>
                </a:solidFill>
                <a:ea typeface="Calibri"/>
                <a:cs typeface="Calibri"/>
              </a:rPr>
              <a:t>alliances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</a:rPr>
              <a:t> (or not)</a:t>
            </a:r>
            <a:endParaRPr lang="en-GB" sz="2400" dirty="0">
              <a:solidFill>
                <a:srgbClr val="6EB628"/>
              </a:solidFill>
              <a:ea typeface="Calibri"/>
              <a:cs typeface="Calibri"/>
            </a:endParaRPr>
          </a:p>
          <a:p>
            <a:pPr marL="914400" lvl="1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Passenger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 aggregated at an OD level per airline</a:t>
            </a:r>
            <a:endParaRPr lang="en-GB" sz="2400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914400" lvl="1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Individual </a:t>
            </a:r>
            <a:r>
              <a:rPr lang="en-GB" sz="2400" dirty="0">
                <a:solidFill>
                  <a:srgbClr val="6EB628"/>
                </a:solidFill>
                <a:ea typeface="Calibri"/>
                <a:cs typeface="Calibri"/>
                <a:sym typeface="Calibri"/>
              </a:rPr>
              <a:t>ANSPs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  <a:sym typeface="Calibri"/>
              </a:rPr>
              <a:t> </a:t>
            </a:r>
            <a:endParaRPr lang="en-GB" dirty="0">
              <a:solidFill>
                <a:srgbClr val="6E6E6E"/>
              </a:solidFill>
              <a:ea typeface="Calibri"/>
              <a:cs typeface="Calibri"/>
            </a:endParaRP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</a:rPr>
              <a:t>Agents </a:t>
            </a:r>
            <a:r>
              <a:rPr lang="en-GB" sz="2400" dirty="0">
                <a:solidFill>
                  <a:srgbClr val="6EB628"/>
                </a:solidFill>
                <a:ea typeface="Calibri"/>
                <a:cs typeface="Calibri"/>
              </a:rPr>
              <a:t>compete </a:t>
            </a:r>
            <a:r>
              <a:rPr lang="en-GB" sz="2400" dirty="0">
                <a:solidFill>
                  <a:srgbClr val="6E6E6E"/>
                </a:solidFill>
                <a:ea typeface="Calibri"/>
                <a:cs typeface="Calibri"/>
              </a:rPr>
              <a:t>with peers, try to predict different values (delays, future demand, prices) and act accordingly</a:t>
            </a:r>
            <a:endParaRPr lang="en-GB" dirty="0"/>
          </a:p>
          <a:p>
            <a:pPr lvl="0">
              <a:buClr>
                <a:srgbClr val="000000"/>
              </a:buClr>
              <a:buSzPct val="61111"/>
            </a:pPr>
            <a:endParaRPr lang="en-US" sz="2400" dirty="0">
              <a:solidFill>
                <a:srgbClr val="6E6E6E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E6E3C-F98E-4324-A4D8-FEE32DDFE533}"/>
              </a:ext>
            </a:extLst>
          </p:cNvPr>
          <p:cNvSpPr/>
          <p:nvPr/>
        </p:nvSpPr>
        <p:spPr>
          <a:xfrm>
            <a:off x="4601480" y="2103305"/>
            <a:ext cx="4572000" cy="49212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6E6E6E"/>
              </a:buClr>
              <a:buSzPct val="100000"/>
              <a:buFont typeface="Calibri"/>
              <a:buChar char="●"/>
            </a:pPr>
            <a:endParaRPr lang="en-GB" sz="2400">
              <a:solidFill>
                <a:srgbClr val="6E6E6E"/>
              </a:solidFill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F8241-08E3-44BE-91C3-07E038177D3E}"/>
              </a:ext>
            </a:extLst>
          </p:cNvPr>
          <p:cNvSpPr txBox="1"/>
          <p:nvPr/>
        </p:nvSpPr>
        <p:spPr>
          <a:xfrm>
            <a:off x="1895475" y="1009650"/>
            <a:ext cx="5905332" cy="5238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6EB628"/>
                </a:solidFill>
              </a:rPr>
              <a:t>Deterministic agent-based model</a:t>
            </a:r>
          </a:p>
        </p:txBody>
      </p:sp>
    </p:spTree>
    <p:extLst>
      <p:ext uri="{BB962C8B-B14F-4D97-AF65-F5344CB8AC3E}">
        <p14:creationId xmlns:p14="http://schemas.microsoft.com/office/powerpoint/2010/main" val="2392743132"/>
      </p:ext>
    </p:extLst>
  </p:cSld>
  <p:clrMapOvr>
    <a:masterClrMapping/>
  </p:clrMapOvr>
</p:sld>
</file>

<file path=ppt/theme/theme1.xml><?xml version="1.0" encoding="utf-8"?>
<a:theme xmlns:a="http://schemas.openxmlformats.org/drawingml/2006/main" name="SESAR ER Presentation template">
  <a:themeElements>
    <a:clrScheme name="Custom 5">
      <a:dk1>
        <a:srgbClr val="6E6E6E"/>
      </a:dk1>
      <a:lt1>
        <a:sysClr val="window" lastClr="FFFFFF"/>
      </a:lt1>
      <a:dk2>
        <a:srgbClr val="4E88C7"/>
      </a:dk2>
      <a:lt2>
        <a:srgbClr val="FFFFFF"/>
      </a:lt2>
      <a:accent1>
        <a:srgbClr val="4E88C7"/>
      </a:accent1>
      <a:accent2>
        <a:srgbClr val="00428F"/>
      </a:accent2>
      <a:accent3>
        <a:srgbClr val="6EB628"/>
      </a:accent3>
      <a:accent4>
        <a:srgbClr val="05225B"/>
      </a:accent4>
      <a:accent5>
        <a:srgbClr val="FFC11E"/>
      </a:accent5>
      <a:accent6>
        <a:srgbClr val="008C82"/>
      </a:accent6>
      <a:hlink>
        <a:srgbClr val="00C5FF"/>
      </a:hlink>
      <a:folHlink>
        <a:srgbClr val="5ED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teration xmlns="a301ac7b-a095-4703-8ac1-0954f10782bf">01.00.00</Iter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EA515081ED84E8E0CA5B114A64657" ma:contentTypeVersion="1" ma:contentTypeDescription="Create a new document." ma:contentTypeScope="" ma:versionID="74932606d897524310ab910a0b9b5334">
  <xsd:schema xmlns:xsd="http://www.w3.org/2001/XMLSchema" xmlns:p="http://schemas.microsoft.com/office/2006/metadata/properties" xmlns:ns2="a301ac7b-a095-4703-8ac1-0954f10782bf" targetNamespace="http://schemas.microsoft.com/office/2006/metadata/properties" ma:root="true" ma:fieldsID="dc4d2988fafefd31398f26e85b6bdb71" ns2:_="">
    <xsd:import namespace="a301ac7b-a095-4703-8ac1-0954f10782bf"/>
    <xsd:element name="properties">
      <xsd:complexType>
        <xsd:sequence>
          <xsd:element name="documentManagement">
            <xsd:complexType>
              <xsd:all>
                <xsd:element ref="ns2:Iter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301ac7b-a095-4703-8ac1-0954f10782bf" elementFormDefault="qualified">
    <xsd:import namespace="http://schemas.microsoft.com/office/2006/documentManagement/types"/>
    <xsd:element name="Iteration" ma:index="8" nillable="true" ma:displayName="Iteration" ma:internalName="Iter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D6BEF6-6CD2-4659-B731-980294D7FAB2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301ac7b-a095-4703-8ac1-0954f10782b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0A1421-CEC8-4FFE-8BFD-DDECF2025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1ac7b-a095-4703-8ac1-0954f10782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9691848-7B53-4310-AC46-941E5CFAB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1444</Words>
  <Application>Microsoft Office PowerPoint</Application>
  <PresentationFormat>On-screen Show (4:3)</PresentationFormat>
  <Paragraphs>396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SESAR ER Presentation template</vt:lpstr>
      <vt:lpstr>Vista Project Building a Holistic ATM Model for Future KPI Trade-Offs </vt:lpstr>
      <vt:lpstr>Goals and objectives</vt:lpstr>
      <vt:lpstr>Project overview</vt:lpstr>
      <vt:lpstr>Scenario definition in Vista</vt:lpstr>
      <vt:lpstr>Objective of the model</vt:lpstr>
      <vt:lpstr>Model presentation</vt:lpstr>
      <vt:lpstr>Strategic layer – economic model</vt:lpstr>
      <vt:lpstr>Strategic layer – economic model</vt:lpstr>
      <vt:lpstr>Model  description</vt:lpstr>
      <vt:lpstr>Network Based Model</vt:lpstr>
      <vt:lpstr>ABM flow</vt:lpstr>
      <vt:lpstr>Simple example: LLC vs trad</vt:lpstr>
      <vt:lpstr>Number of passengers</vt:lpstr>
      <vt:lpstr>Airport profit</vt:lpstr>
      <vt:lpstr>Pre-tactical layer</vt:lpstr>
      <vt:lpstr>Pre-tactical layer – flight plan generation</vt:lpstr>
      <vt:lpstr>Pre-tactical layer – flight plan generation</vt:lpstr>
      <vt:lpstr>Tactical layer -- Mercury</vt:lpstr>
      <vt:lpstr>Tactical layer -- Mercury</vt:lpstr>
      <vt:lpstr>Conclusions</vt:lpstr>
      <vt:lpstr>Potential next steps</vt:lpstr>
      <vt:lpstr>PowerPoint Presentation</vt:lpstr>
      <vt:lpstr>Passenger demand</vt:lpstr>
      <vt:lpstr>Airline supply</vt:lpstr>
      <vt:lpstr>Airline supply</vt:lpstr>
      <vt:lpstr>Market clearing and convergence</vt:lpstr>
      <vt:lpstr>Airport delay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 Project Building a Holistic ATM Model for Future KPI Trade-Offs </dc:title>
  <cp:lastModifiedBy>Gerald Gurtner</cp:lastModifiedBy>
  <cp:revision>1</cp:revision>
  <dcterms:modified xsi:type="dcterms:W3CDTF">2017-11-24T15:00:10Z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0x01010004CEA515081ED84E8E0CA5B114A64657</vt:lpwstr>
  </property>
</Properties>
</file>